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258" r:id="rId5"/>
    <p:sldId id="259" r:id="rId6"/>
    <p:sldId id="260" r:id="rId7"/>
    <p:sldId id="262" r:id="rId8"/>
    <p:sldId id="263" r:id="rId9"/>
    <p:sldId id="264" r:id="rId10"/>
    <p:sldId id="265" r:id="rId11"/>
    <p:sldId id="266" r:id="rId12"/>
    <p:sldId id="267" r:id="rId13"/>
    <p:sldId id="268"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27" r:id="rId53"/>
    <p:sldId id="309" r:id="rId54"/>
    <p:sldId id="310" r:id="rId55"/>
    <p:sldId id="311" r:id="rId56"/>
    <p:sldId id="312" r:id="rId57"/>
    <p:sldId id="313" r:id="rId58"/>
    <p:sldId id="314" r:id="rId59"/>
    <p:sldId id="315" r:id="rId60"/>
    <p:sldId id="316" r:id="rId61"/>
    <p:sldId id="317" r:id="rId62"/>
    <p:sldId id="325" r:id="rId63"/>
    <p:sldId id="326" r:id="rId64"/>
    <p:sldId id="318" r:id="rId65"/>
    <p:sldId id="319" r:id="rId66"/>
    <p:sldId id="320" r:id="rId67"/>
    <p:sldId id="321" r:id="rId68"/>
    <p:sldId id="324" r:id="rId69"/>
    <p:sldId id="32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55089" autoAdjust="0"/>
  </p:normalViewPr>
  <p:slideViewPr>
    <p:cSldViewPr snapToGrid="0" showGuides="1">
      <p:cViewPr varScale="1">
        <p:scale>
          <a:sx n="67" d="100"/>
          <a:sy n="67" d="100"/>
        </p:scale>
        <p:origin x="1056" y="55"/>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C38543-BD15-4F4F-AD44-D79BED27DA7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65BFC5E-5BB1-43E4-924C-EF834EFFE684}">
      <dgm:prSet phldrT="[Text]"/>
      <dgm:spPr/>
      <dgm:t>
        <a:bodyPr/>
        <a:lstStyle/>
        <a:p>
          <a:r>
            <a:rPr lang="en-US" dirty="0"/>
            <a:t>Firewalls</a:t>
          </a:r>
        </a:p>
      </dgm:t>
    </dgm:pt>
    <dgm:pt modelId="{84A8E3C9-658D-4002-96AB-CE7DE194E110}" type="parTrans" cxnId="{AD8C6E9F-31E9-42E4-AA0C-1FD40F2861FB}">
      <dgm:prSet/>
      <dgm:spPr/>
      <dgm:t>
        <a:bodyPr/>
        <a:lstStyle/>
        <a:p>
          <a:endParaRPr lang="en-US"/>
        </a:p>
      </dgm:t>
    </dgm:pt>
    <dgm:pt modelId="{943CB7BA-3877-49AD-AC79-BE92A07508EC}" type="sibTrans" cxnId="{AD8C6E9F-31E9-42E4-AA0C-1FD40F2861FB}">
      <dgm:prSet/>
      <dgm:spPr/>
      <dgm:t>
        <a:bodyPr/>
        <a:lstStyle/>
        <a:p>
          <a:endParaRPr lang="en-US"/>
        </a:p>
      </dgm:t>
    </dgm:pt>
    <dgm:pt modelId="{8AF7DC5D-88F5-47D8-B559-570AA9966477}">
      <dgm:prSet phldrT="[Text]"/>
      <dgm:spPr/>
      <dgm:t>
        <a:bodyPr/>
        <a:lstStyle/>
        <a:p>
          <a:r>
            <a:rPr lang="en-US" dirty="0"/>
            <a:t>Penetration Tests</a:t>
          </a:r>
        </a:p>
      </dgm:t>
    </dgm:pt>
    <dgm:pt modelId="{B09488EC-E589-40DC-9660-03F6B85108D2}" type="parTrans" cxnId="{F6DC177B-5C05-40F2-AB36-6A51CE9838A4}">
      <dgm:prSet/>
      <dgm:spPr/>
      <dgm:t>
        <a:bodyPr/>
        <a:lstStyle/>
        <a:p>
          <a:endParaRPr lang="en-US"/>
        </a:p>
      </dgm:t>
    </dgm:pt>
    <dgm:pt modelId="{F7DF3FFA-B109-4640-9C51-40A613E1502F}" type="sibTrans" cxnId="{F6DC177B-5C05-40F2-AB36-6A51CE9838A4}">
      <dgm:prSet/>
      <dgm:spPr/>
      <dgm:t>
        <a:bodyPr/>
        <a:lstStyle/>
        <a:p>
          <a:endParaRPr lang="en-US"/>
        </a:p>
      </dgm:t>
    </dgm:pt>
    <dgm:pt modelId="{3599888B-DCF8-4E09-9485-63BCCCBF6AE2}" type="pres">
      <dgm:prSet presAssocID="{3BC38543-BD15-4F4F-AD44-D79BED27DA7A}" presName="diagram" presStyleCnt="0">
        <dgm:presLayoutVars>
          <dgm:dir/>
          <dgm:resizeHandles val="exact"/>
        </dgm:presLayoutVars>
      </dgm:prSet>
      <dgm:spPr/>
    </dgm:pt>
    <dgm:pt modelId="{1B4FD8D6-FF2A-4F33-939D-BC7BC9816DA0}" type="pres">
      <dgm:prSet presAssocID="{A65BFC5E-5BB1-43E4-924C-EF834EFFE684}" presName="node" presStyleLbl="node1" presStyleIdx="0" presStyleCnt="2">
        <dgm:presLayoutVars>
          <dgm:bulletEnabled val="1"/>
        </dgm:presLayoutVars>
      </dgm:prSet>
      <dgm:spPr/>
    </dgm:pt>
    <dgm:pt modelId="{65F0A741-4AC7-43A5-9E9B-BDD7C8E7D27A}" type="pres">
      <dgm:prSet presAssocID="{943CB7BA-3877-49AD-AC79-BE92A07508EC}" presName="sibTrans" presStyleCnt="0"/>
      <dgm:spPr/>
    </dgm:pt>
    <dgm:pt modelId="{C3D9C9C1-1BC8-464B-B26F-221D72275AF0}" type="pres">
      <dgm:prSet presAssocID="{8AF7DC5D-88F5-47D8-B559-570AA9966477}" presName="node" presStyleLbl="node1" presStyleIdx="1" presStyleCnt="2">
        <dgm:presLayoutVars>
          <dgm:bulletEnabled val="1"/>
        </dgm:presLayoutVars>
      </dgm:prSet>
      <dgm:spPr/>
    </dgm:pt>
  </dgm:ptLst>
  <dgm:cxnLst>
    <dgm:cxn modelId="{BCB712E4-6109-42C4-BF18-BD7B09901915}" type="presOf" srcId="{A65BFC5E-5BB1-43E4-924C-EF834EFFE684}" destId="{1B4FD8D6-FF2A-4F33-939D-BC7BC9816DA0}" srcOrd="0" destOrd="0" presId="urn:microsoft.com/office/officeart/2005/8/layout/default"/>
    <dgm:cxn modelId="{138553D9-8681-4B79-9AC2-DD653E36E848}" type="presOf" srcId="{3BC38543-BD15-4F4F-AD44-D79BED27DA7A}" destId="{3599888B-DCF8-4E09-9485-63BCCCBF6AE2}" srcOrd="0" destOrd="0" presId="urn:microsoft.com/office/officeart/2005/8/layout/default"/>
    <dgm:cxn modelId="{AD8C6E9F-31E9-42E4-AA0C-1FD40F2861FB}" srcId="{3BC38543-BD15-4F4F-AD44-D79BED27DA7A}" destId="{A65BFC5E-5BB1-43E4-924C-EF834EFFE684}" srcOrd="0" destOrd="0" parTransId="{84A8E3C9-658D-4002-96AB-CE7DE194E110}" sibTransId="{943CB7BA-3877-49AD-AC79-BE92A07508EC}"/>
    <dgm:cxn modelId="{EAC84256-DBE2-4120-B511-B162A2AA6045}" type="presOf" srcId="{8AF7DC5D-88F5-47D8-B559-570AA9966477}" destId="{C3D9C9C1-1BC8-464B-B26F-221D72275AF0}" srcOrd="0" destOrd="0" presId="urn:microsoft.com/office/officeart/2005/8/layout/default"/>
    <dgm:cxn modelId="{F6DC177B-5C05-40F2-AB36-6A51CE9838A4}" srcId="{3BC38543-BD15-4F4F-AD44-D79BED27DA7A}" destId="{8AF7DC5D-88F5-47D8-B559-570AA9966477}" srcOrd="1" destOrd="0" parTransId="{B09488EC-E589-40DC-9660-03F6B85108D2}" sibTransId="{F7DF3FFA-B109-4640-9C51-40A613E1502F}"/>
    <dgm:cxn modelId="{6FC04D72-2239-49AB-80C4-B2E0BAFDB63A}" type="presParOf" srcId="{3599888B-DCF8-4E09-9485-63BCCCBF6AE2}" destId="{1B4FD8D6-FF2A-4F33-939D-BC7BC9816DA0}" srcOrd="0" destOrd="0" presId="urn:microsoft.com/office/officeart/2005/8/layout/default"/>
    <dgm:cxn modelId="{4E6F209B-8F95-44BE-9D66-4EEA7F1AB8CE}" type="presParOf" srcId="{3599888B-DCF8-4E09-9485-63BCCCBF6AE2}" destId="{65F0A741-4AC7-43A5-9E9B-BDD7C8E7D27A}" srcOrd="1" destOrd="0" presId="urn:microsoft.com/office/officeart/2005/8/layout/default"/>
    <dgm:cxn modelId="{2ECD35C4-57FC-40C2-9392-AE14D1B821BC}" type="presParOf" srcId="{3599888B-DCF8-4E09-9485-63BCCCBF6AE2}" destId="{C3D9C9C1-1BC8-464B-B26F-221D72275A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697831-D5F7-49F2-8C42-04988EF8AD5A}" type="doc">
      <dgm:prSet loTypeId="urn:microsoft.com/office/officeart/2005/8/layout/cycle2" loCatId="cycle" qsTypeId="urn:microsoft.com/office/officeart/2005/8/quickstyle/simple1#9" qsCatId="simple" csTypeId="urn:microsoft.com/office/officeart/2005/8/colors/colorful1" csCatId="colorful" phldr="1"/>
      <dgm:spPr/>
      <dgm:t>
        <a:bodyPr/>
        <a:lstStyle/>
        <a:p>
          <a:endParaRPr lang="en-US"/>
        </a:p>
      </dgm:t>
    </dgm:pt>
    <dgm:pt modelId="{C725BD2F-CF9D-4C56-88A3-1F78BBD8D8D7}">
      <dgm:prSet phldrT="[Text]"/>
      <dgm:spPr/>
      <dgm:t>
        <a:bodyPr/>
        <a:lstStyle/>
        <a:p>
          <a:r>
            <a:rPr lang="en-US" dirty="0"/>
            <a:t>Model</a:t>
          </a:r>
        </a:p>
      </dgm:t>
    </dgm:pt>
    <dgm:pt modelId="{D9D19C67-DC66-4C01-B234-BD5046C075E1}" type="parTrans" cxnId="{3AFB9538-CCC1-4991-BC05-627B1B6AFEBC}">
      <dgm:prSet/>
      <dgm:spPr/>
      <dgm:t>
        <a:bodyPr/>
        <a:lstStyle/>
        <a:p>
          <a:endParaRPr lang="en-US"/>
        </a:p>
      </dgm:t>
    </dgm:pt>
    <dgm:pt modelId="{EAF73F0E-B51A-4346-91B9-027B334DAD07}" type="sibTrans" cxnId="{3AFB9538-CCC1-4991-BC05-627B1B6AFEBC}">
      <dgm:prSet/>
      <dgm:spPr/>
      <dgm:t>
        <a:bodyPr/>
        <a:lstStyle/>
        <a:p>
          <a:endParaRPr lang="en-US"/>
        </a:p>
      </dgm:t>
    </dgm:pt>
    <dgm:pt modelId="{96EBA03E-4E20-4982-9FB9-87E981E666FF}">
      <dgm:prSet phldrT="[Text]"/>
      <dgm:spPr/>
      <dgm:t>
        <a:bodyPr/>
        <a:lstStyle/>
        <a:p>
          <a:r>
            <a:rPr lang="en-US" dirty="0"/>
            <a:t>Identify Threats</a:t>
          </a:r>
        </a:p>
      </dgm:t>
    </dgm:pt>
    <dgm:pt modelId="{44229323-64A4-47A4-B16B-2DC05A879436}" type="parTrans" cxnId="{54CA99F8-04CE-41DB-A406-6B859BA77AD6}">
      <dgm:prSet/>
      <dgm:spPr/>
      <dgm:t>
        <a:bodyPr/>
        <a:lstStyle/>
        <a:p>
          <a:endParaRPr lang="en-US"/>
        </a:p>
      </dgm:t>
    </dgm:pt>
    <dgm:pt modelId="{DC2AAA64-00B0-4CB4-BF7F-E347506C85BD}" type="sibTrans" cxnId="{54CA99F8-04CE-41DB-A406-6B859BA77AD6}">
      <dgm:prSet/>
      <dgm:spPr/>
      <dgm:t>
        <a:bodyPr/>
        <a:lstStyle/>
        <a:p>
          <a:endParaRPr lang="en-US"/>
        </a:p>
      </dgm:t>
    </dgm:pt>
    <dgm:pt modelId="{98F00630-4E63-441E-9714-F39296A305DD}">
      <dgm:prSet phldrT="[Text]"/>
      <dgm:spPr/>
      <dgm:t>
        <a:bodyPr/>
        <a:lstStyle/>
        <a:p>
          <a:r>
            <a:rPr lang="en-US" dirty="0"/>
            <a:t>Mitigate</a:t>
          </a:r>
        </a:p>
      </dgm:t>
    </dgm:pt>
    <dgm:pt modelId="{CDD5E12B-4F0B-48F2-95F9-92D611B345B6}" type="parTrans" cxnId="{C580372A-46B7-425D-9B2C-5D7F9D0A6C28}">
      <dgm:prSet/>
      <dgm:spPr/>
      <dgm:t>
        <a:bodyPr/>
        <a:lstStyle/>
        <a:p>
          <a:endParaRPr lang="en-US"/>
        </a:p>
      </dgm:t>
    </dgm:pt>
    <dgm:pt modelId="{11035797-F6E7-4BDC-8C9B-43A1353C4268}" type="sibTrans" cxnId="{C580372A-46B7-425D-9B2C-5D7F9D0A6C28}">
      <dgm:prSet/>
      <dgm:spPr/>
      <dgm:t>
        <a:bodyPr/>
        <a:lstStyle/>
        <a:p>
          <a:endParaRPr lang="en-US"/>
        </a:p>
      </dgm:t>
    </dgm:pt>
    <dgm:pt modelId="{5A919D3A-E554-47D9-8B42-D7026ED677DE}">
      <dgm:prSet phldrT="[Text]"/>
      <dgm:spPr/>
      <dgm:t>
        <a:bodyPr/>
        <a:lstStyle/>
        <a:p>
          <a:r>
            <a:rPr lang="en-US" dirty="0"/>
            <a:t>Validate</a:t>
          </a:r>
        </a:p>
      </dgm:t>
    </dgm:pt>
    <dgm:pt modelId="{B41B0BA8-BE86-4E69-800E-9498D4343922}" type="parTrans" cxnId="{E1712E58-ADD4-41DC-9179-F126E36CCF35}">
      <dgm:prSet/>
      <dgm:spPr/>
      <dgm:t>
        <a:bodyPr/>
        <a:lstStyle/>
        <a:p>
          <a:endParaRPr lang="en-US"/>
        </a:p>
      </dgm:t>
    </dgm:pt>
    <dgm:pt modelId="{B0D356AE-895A-4143-8A93-9F7B7293B3E2}" type="sibTrans" cxnId="{E1712E58-ADD4-41DC-9179-F126E36CCF35}">
      <dgm:prSet/>
      <dgm:spPr/>
      <dgm:t>
        <a:bodyPr/>
        <a:lstStyle/>
        <a:p>
          <a:endParaRPr lang="en-US"/>
        </a:p>
      </dgm:t>
    </dgm:pt>
    <dgm:pt modelId="{02273CC6-79C1-474B-A3A6-7C306DDAD36B}" type="pres">
      <dgm:prSet presAssocID="{31697831-D5F7-49F2-8C42-04988EF8AD5A}" presName="cycle" presStyleCnt="0">
        <dgm:presLayoutVars>
          <dgm:dir/>
          <dgm:resizeHandles val="exact"/>
        </dgm:presLayoutVars>
      </dgm:prSet>
      <dgm:spPr/>
    </dgm:pt>
    <dgm:pt modelId="{C1977434-2552-409B-B19F-401A9B89E080}" type="pres">
      <dgm:prSet presAssocID="{C725BD2F-CF9D-4C56-88A3-1F78BBD8D8D7}" presName="node" presStyleLbl="node1" presStyleIdx="0" presStyleCnt="4">
        <dgm:presLayoutVars>
          <dgm:bulletEnabled val="1"/>
        </dgm:presLayoutVars>
      </dgm:prSet>
      <dgm:spPr/>
    </dgm:pt>
    <dgm:pt modelId="{B9AB6DB3-5737-4AFB-B056-35F5B2678B09}" type="pres">
      <dgm:prSet presAssocID="{EAF73F0E-B51A-4346-91B9-027B334DAD07}" presName="sibTrans" presStyleLbl="sibTrans2D1" presStyleIdx="0" presStyleCnt="4"/>
      <dgm:spPr/>
    </dgm:pt>
    <dgm:pt modelId="{1BADE876-8F08-479D-BE24-89FDE2413977}" type="pres">
      <dgm:prSet presAssocID="{EAF73F0E-B51A-4346-91B9-027B334DAD07}" presName="connectorText" presStyleLbl="sibTrans2D1" presStyleIdx="0" presStyleCnt="4"/>
      <dgm:spPr/>
    </dgm:pt>
    <dgm:pt modelId="{0E6BC78E-AADE-437C-9C3C-EFFD9E0F7A1D}" type="pres">
      <dgm:prSet presAssocID="{96EBA03E-4E20-4982-9FB9-87E981E666FF}" presName="node" presStyleLbl="node1" presStyleIdx="1" presStyleCnt="4">
        <dgm:presLayoutVars>
          <dgm:bulletEnabled val="1"/>
        </dgm:presLayoutVars>
      </dgm:prSet>
      <dgm:spPr/>
    </dgm:pt>
    <dgm:pt modelId="{48FCF8DC-64B1-4658-9205-58270DCA8197}" type="pres">
      <dgm:prSet presAssocID="{DC2AAA64-00B0-4CB4-BF7F-E347506C85BD}" presName="sibTrans" presStyleLbl="sibTrans2D1" presStyleIdx="1" presStyleCnt="4"/>
      <dgm:spPr/>
    </dgm:pt>
    <dgm:pt modelId="{EF740045-A2DA-423D-AC59-3644933E1504}" type="pres">
      <dgm:prSet presAssocID="{DC2AAA64-00B0-4CB4-BF7F-E347506C85BD}" presName="connectorText" presStyleLbl="sibTrans2D1" presStyleIdx="1" presStyleCnt="4"/>
      <dgm:spPr/>
    </dgm:pt>
    <dgm:pt modelId="{C766F436-7D29-4461-AFD4-8D39ABDDFF83}" type="pres">
      <dgm:prSet presAssocID="{98F00630-4E63-441E-9714-F39296A305DD}" presName="node" presStyleLbl="node1" presStyleIdx="2" presStyleCnt="4">
        <dgm:presLayoutVars>
          <dgm:bulletEnabled val="1"/>
        </dgm:presLayoutVars>
      </dgm:prSet>
      <dgm:spPr/>
    </dgm:pt>
    <dgm:pt modelId="{B9B242C2-7609-40BD-995C-3B19149CAA08}" type="pres">
      <dgm:prSet presAssocID="{11035797-F6E7-4BDC-8C9B-43A1353C4268}" presName="sibTrans" presStyleLbl="sibTrans2D1" presStyleIdx="2" presStyleCnt="4"/>
      <dgm:spPr/>
    </dgm:pt>
    <dgm:pt modelId="{64FB6350-87FB-4458-81B2-0AD02AC11CE9}" type="pres">
      <dgm:prSet presAssocID="{11035797-F6E7-4BDC-8C9B-43A1353C4268}" presName="connectorText" presStyleLbl="sibTrans2D1" presStyleIdx="2" presStyleCnt="4"/>
      <dgm:spPr/>
    </dgm:pt>
    <dgm:pt modelId="{3B4F66D2-3031-4E61-AA32-819CC087D9F9}" type="pres">
      <dgm:prSet presAssocID="{5A919D3A-E554-47D9-8B42-D7026ED677DE}" presName="node" presStyleLbl="node1" presStyleIdx="3" presStyleCnt="4">
        <dgm:presLayoutVars>
          <dgm:bulletEnabled val="1"/>
        </dgm:presLayoutVars>
      </dgm:prSet>
      <dgm:spPr/>
    </dgm:pt>
    <dgm:pt modelId="{D2C630D7-A3CB-4460-8A18-A21EEF4CB86E}" type="pres">
      <dgm:prSet presAssocID="{B0D356AE-895A-4143-8A93-9F7B7293B3E2}" presName="sibTrans" presStyleLbl="sibTrans2D1" presStyleIdx="3" presStyleCnt="4"/>
      <dgm:spPr/>
    </dgm:pt>
    <dgm:pt modelId="{AFA084B8-9E0C-4933-B614-E347C5463820}" type="pres">
      <dgm:prSet presAssocID="{B0D356AE-895A-4143-8A93-9F7B7293B3E2}" presName="connectorText" presStyleLbl="sibTrans2D1" presStyleIdx="3" presStyleCnt="4"/>
      <dgm:spPr/>
    </dgm:pt>
  </dgm:ptLst>
  <dgm:cxnLst>
    <dgm:cxn modelId="{54CA99F8-04CE-41DB-A406-6B859BA77AD6}" srcId="{31697831-D5F7-49F2-8C42-04988EF8AD5A}" destId="{96EBA03E-4E20-4982-9FB9-87E981E666FF}" srcOrd="1" destOrd="0" parTransId="{44229323-64A4-47A4-B16B-2DC05A879436}" sibTransId="{DC2AAA64-00B0-4CB4-BF7F-E347506C85BD}"/>
    <dgm:cxn modelId="{84E356E9-0EE3-4A49-A1F6-55686F8501CA}" type="presOf" srcId="{DC2AAA64-00B0-4CB4-BF7F-E347506C85BD}" destId="{EF740045-A2DA-423D-AC59-3644933E1504}" srcOrd="1" destOrd="0" presId="urn:microsoft.com/office/officeart/2005/8/layout/cycle2"/>
    <dgm:cxn modelId="{E0856A37-4481-4983-902D-FC28327599F4}" type="presOf" srcId="{B0D356AE-895A-4143-8A93-9F7B7293B3E2}" destId="{D2C630D7-A3CB-4460-8A18-A21EEF4CB86E}" srcOrd="0" destOrd="0" presId="urn:microsoft.com/office/officeart/2005/8/layout/cycle2"/>
    <dgm:cxn modelId="{C580372A-46B7-425D-9B2C-5D7F9D0A6C28}" srcId="{31697831-D5F7-49F2-8C42-04988EF8AD5A}" destId="{98F00630-4E63-441E-9714-F39296A305DD}" srcOrd="2" destOrd="0" parTransId="{CDD5E12B-4F0B-48F2-95F9-92D611B345B6}" sibTransId="{11035797-F6E7-4BDC-8C9B-43A1353C4268}"/>
    <dgm:cxn modelId="{56E7C0CF-38E5-4814-9701-B5A00F990088}" type="presOf" srcId="{98F00630-4E63-441E-9714-F39296A305DD}" destId="{C766F436-7D29-4461-AFD4-8D39ABDDFF83}" srcOrd="0" destOrd="0" presId="urn:microsoft.com/office/officeart/2005/8/layout/cycle2"/>
    <dgm:cxn modelId="{EDECF3CF-456A-46C3-A552-9ABEDC2CEFCA}" type="presOf" srcId="{C725BD2F-CF9D-4C56-88A3-1F78BBD8D8D7}" destId="{C1977434-2552-409B-B19F-401A9B89E080}" srcOrd="0" destOrd="0" presId="urn:microsoft.com/office/officeart/2005/8/layout/cycle2"/>
    <dgm:cxn modelId="{E7D70B6E-2BD3-4319-8F0E-761605DA5373}" type="presOf" srcId="{11035797-F6E7-4BDC-8C9B-43A1353C4268}" destId="{B9B242C2-7609-40BD-995C-3B19149CAA08}" srcOrd="0" destOrd="0" presId="urn:microsoft.com/office/officeart/2005/8/layout/cycle2"/>
    <dgm:cxn modelId="{99B619D6-81FA-4A84-A183-47F677C7576C}" type="presOf" srcId="{EAF73F0E-B51A-4346-91B9-027B334DAD07}" destId="{B9AB6DB3-5737-4AFB-B056-35F5B2678B09}" srcOrd="0" destOrd="0" presId="urn:microsoft.com/office/officeart/2005/8/layout/cycle2"/>
    <dgm:cxn modelId="{DB8F40DC-F417-4100-A9F0-D85EA5DB5EE2}" type="presOf" srcId="{96EBA03E-4E20-4982-9FB9-87E981E666FF}" destId="{0E6BC78E-AADE-437C-9C3C-EFFD9E0F7A1D}" srcOrd="0" destOrd="0" presId="urn:microsoft.com/office/officeart/2005/8/layout/cycle2"/>
    <dgm:cxn modelId="{3AFB9538-CCC1-4991-BC05-627B1B6AFEBC}" srcId="{31697831-D5F7-49F2-8C42-04988EF8AD5A}" destId="{C725BD2F-CF9D-4C56-88A3-1F78BBD8D8D7}" srcOrd="0" destOrd="0" parTransId="{D9D19C67-DC66-4C01-B234-BD5046C075E1}" sibTransId="{EAF73F0E-B51A-4346-91B9-027B334DAD07}"/>
    <dgm:cxn modelId="{0E195E33-D5FC-483E-B55E-23D11756B98D}" type="presOf" srcId="{11035797-F6E7-4BDC-8C9B-43A1353C4268}" destId="{64FB6350-87FB-4458-81B2-0AD02AC11CE9}" srcOrd="1" destOrd="0" presId="urn:microsoft.com/office/officeart/2005/8/layout/cycle2"/>
    <dgm:cxn modelId="{81B8578D-B767-49BB-A79E-17A9DAD57315}" type="presOf" srcId="{5A919D3A-E554-47D9-8B42-D7026ED677DE}" destId="{3B4F66D2-3031-4E61-AA32-819CC087D9F9}" srcOrd="0" destOrd="0" presId="urn:microsoft.com/office/officeart/2005/8/layout/cycle2"/>
    <dgm:cxn modelId="{E1712E58-ADD4-41DC-9179-F126E36CCF35}" srcId="{31697831-D5F7-49F2-8C42-04988EF8AD5A}" destId="{5A919D3A-E554-47D9-8B42-D7026ED677DE}" srcOrd="3" destOrd="0" parTransId="{B41B0BA8-BE86-4E69-800E-9498D4343922}" sibTransId="{B0D356AE-895A-4143-8A93-9F7B7293B3E2}"/>
    <dgm:cxn modelId="{243C6938-9A0B-4639-B8F5-F21D9FB61CAD}" type="presOf" srcId="{DC2AAA64-00B0-4CB4-BF7F-E347506C85BD}" destId="{48FCF8DC-64B1-4658-9205-58270DCA8197}" srcOrd="0" destOrd="0" presId="urn:microsoft.com/office/officeart/2005/8/layout/cycle2"/>
    <dgm:cxn modelId="{7A2DEFC3-3604-48C8-9540-04098D094E19}" type="presOf" srcId="{B0D356AE-895A-4143-8A93-9F7B7293B3E2}" destId="{AFA084B8-9E0C-4933-B614-E347C5463820}" srcOrd="1" destOrd="0" presId="urn:microsoft.com/office/officeart/2005/8/layout/cycle2"/>
    <dgm:cxn modelId="{B4C702CD-5CD8-4E5A-8612-A60D6A1CCC9C}" type="presOf" srcId="{31697831-D5F7-49F2-8C42-04988EF8AD5A}" destId="{02273CC6-79C1-474B-A3A6-7C306DDAD36B}" srcOrd="0" destOrd="0" presId="urn:microsoft.com/office/officeart/2005/8/layout/cycle2"/>
    <dgm:cxn modelId="{19D76E2D-0DC6-4306-8225-61FAA824F426}" type="presOf" srcId="{EAF73F0E-B51A-4346-91B9-027B334DAD07}" destId="{1BADE876-8F08-479D-BE24-89FDE2413977}" srcOrd="1" destOrd="0" presId="urn:microsoft.com/office/officeart/2005/8/layout/cycle2"/>
    <dgm:cxn modelId="{CF13BF0A-4F9D-4468-8ED8-17A1F95BF877}" type="presParOf" srcId="{02273CC6-79C1-474B-A3A6-7C306DDAD36B}" destId="{C1977434-2552-409B-B19F-401A9B89E080}" srcOrd="0" destOrd="0" presId="urn:microsoft.com/office/officeart/2005/8/layout/cycle2"/>
    <dgm:cxn modelId="{1FE73C37-1965-4587-8A16-23F99D5D3AFF}" type="presParOf" srcId="{02273CC6-79C1-474B-A3A6-7C306DDAD36B}" destId="{B9AB6DB3-5737-4AFB-B056-35F5B2678B09}" srcOrd="1" destOrd="0" presId="urn:microsoft.com/office/officeart/2005/8/layout/cycle2"/>
    <dgm:cxn modelId="{BA74FAA3-3288-412E-B603-E9CEE27A3948}" type="presParOf" srcId="{B9AB6DB3-5737-4AFB-B056-35F5B2678B09}" destId="{1BADE876-8F08-479D-BE24-89FDE2413977}" srcOrd="0" destOrd="0" presId="urn:microsoft.com/office/officeart/2005/8/layout/cycle2"/>
    <dgm:cxn modelId="{914DFD40-A566-4845-97A9-BACB002E6C15}" type="presParOf" srcId="{02273CC6-79C1-474B-A3A6-7C306DDAD36B}" destId="{0E6BC78E-AADE-437C-9C3C-EFFD9E0F7A1D}" srcOrd="2" destOrd="0" presId="urn:microsoft.com/office/officeart/2005/8/layout/cycle2"/>
    <dgm:cxn modelId="{41E68528-B639-4D7A-AE42-1C37715FDD18}" type="presParOf" srcId="{02273CC6-79C1-474B-A3A6-7C306DDAD36B}" destId="{48FCF8DC-64B1-4658-9205-58270DCA8197}" srcOrd="3" destOrd="0" presId="urn:microsoft.com/office/officeart/2005/8/layout/cycle2"/>
    <dgm:cxn modelId="{C64D1F20-0A60-4E1B-80DA-A0B069017E5C}" type="presParOf" srcId="{48FCF8DC-64B1-4658-9205-58270DCA8197}" destId="{EF740045-A2DA-423D-AC59-3644933E1504}" srcOrd="0" destOrd="0" presId="urn:microsoft.com/office/officeart/2005/8/layout/cycle2"/>
    <dgm:cxn modelId="{425C5F87-8AA0-4743-9139-7FA611A8F7AB}" type="presParOf" srcId="{02273CC6-79C1-474B-A3A6-7C306DDAD36B}" destId="{C766F436-7D29-4461-AFD4-8D39ABDDFF83}" srcOrd="4" destOrd="0" presId="urn:microsoft.com/office/officeart/2005/8/layout/cycle2"/>
    <dgm:cxn modelId="{08946A99-5CF3-462C-AD30-CF2F5071F1A6}" type="presParOf" srcId="{02273CC6-79C1-474B-A3A6-7C306DDAD36B}" destId="{B9B242C2-7609-40BD-995C-3B19149CAA08}" srcOrd="5" destOrd="0" presId="urn:microsoft.com/office/officeart/2005/8/layout/cycle2"/>
    <dgm:cxn modelId="{BFA4A179-7602-4CC2-BE82-1A79B6B4CFB2}" type="presParOf" srcId="{B9B242C2-7609-40BD-995C-3B19149CAA08}" destId="{64FB6350-87FB-4458-81B2-0AD02AC11CE9}" srcOrd="0" destOrd="0" presId="urn:microsoft.com/office/officeart/2005/8/layout/cycle2"/>
    <dgm:cxn modelId="{4102F45C-F3D2-4DE1-BFFA-51E2C695EB72}" type="presParOf" srcId="{02273CC6-79C1-474B-A3A6-7C306DDAD36B}" destId="{3B4F66D2-3031-4E61-AA32-819CC087D9F9}" srcOrd="6" destOrd="0" presId="urn:microsoft.com/office/officeart/2005/8/layout/cycle2"/>
    <dgm:cxn modelId="{0429F464-CFC8-4EB0-ABD0-D9B850542A37}" type="presParOf" srcId="{02273CC6-79C1-474B-A3A6-7C306DDAD36B}" destId="{D2C630D7-A3CB-4460-8A18-A21EEF4CB86E}" srcOrd="7" destOrd="0" presId="urn:microsoft.com/office/officeart/2005/8/layout/cycle2"/>
    <dgm:cxn modelId="{0CAF4BE7-3756-43EF-97E8-03D2CDB74FDB}" type="presParOf" srcId="{D2C630D7-A3CB-4460-8A18-A21EEF4CB86E}" destId="{AFA084B8-9E0C-4933-B614-E347C546382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C71ED5-E239-45AA-A9C6-A3DAD8B3C181}" type="doc">
      <dgm:prSet loTypeId="urn:microsoft.com/office/officeart/2005/8/layout/cycle2" loCatId="cycle" qsTypeId="urn:microsoft.com/office/officeart/2005/8/quickstyle/simple1#10" qsCatId="simple" csTypeId="urn:microsoft.com/office/officeart/2005/8/colors/colorful5" csCatId="colorful" phldr="1"/>
      <dgm:spPr/>
      <dgm:t>
        <a:bodyPr/>
        <a:lstStyle/>
        <a:p>
          <a:endParaRPr lang="en-US"/>
        </a:p>
      </dgm:t>
    </dgm:pt>
    <dgm:pt modelId="{BB1EDE06-EB10-45D3-BD19-12114881D1A8}">
      <dgm:prSet phldrT="[Text]"/>
      <dgm:spPr>
        <a:solidFill>
          <a:srgbClr val="0070C0"/>
        </a:solidFill>
      </dgm:spPr>
      <dgm:t>
        <a:bodyPr/>
        <a:lstStyle/>
        <a:p>
          <a:r>
            <a:rPr lang="en-US" dirty="0"/>
            <a:t>Vision</a:t>
          </a:r>
        </a:p>
      </dgm:t>
    </dgm:pt>
    <dgm:pt modelId="{71250991-4219-45F8-A82E-77B504F71385}" type="parTrans" cxnId="{A99FCDCA-CEAE-409A-A4A9-4D11ECE440C1}">
      <dgm:prSet/>
      <dgm:spPr/>
      <dgm:t>
        <a:bodyPr/>
        <a:lstStyle/>
        <a:p>
          <a:endParaRPr lang="en-US"/>
        </a:p>
      </dgm:t>
    </dgm:pt>
    <dgm:pt modelId="{FD801DC8-A061-4D92-B1DE-CB6496E999B5}" type="sibTrans" cxnId="{A99FCDCA-CEAE-409A-A4A9-4D11ECE440C1}">
      <dgm:prSet/>
      <dgm:spPr/>
      <dgm:t>
        <a:bodyPr/>
        <a:lstStyle/>
        <a:p>
          <a:endParaRPr lang="en-US"/>
        </a:p>
      </dgm:t>
    </dgm:pt>
    <dgm:pt modelId="{B2C16240-C106-47B1-8124-92BA84F62B26}" type="pres">
      <dgm:prSet presAssocID="{4AC71ED5-E239-45AA-A9C6-A3DAD8B3C181}" presName="cycle" presStyleCnt="0">
        <dgm:presLayoutVars>
          <dgm:dir/>
          <dgm:resizeHandles val="exact"/>
        </dgm:presLayoutVars>
      </dgm:prSet>
      <dgm:spPr/>
    </dgm:pt>
    <dgm:pt modelId="{321A411E-C265-4E90-888B-BAFEEA0BF436}" type="pres">
      <dgm:prSet presAssocID="{BB1EDE06-EB10-45D3-BD19-12114881D1A8}" presName="node" presStyleLbl="node1" presStyleIdx="0" presStyleCnt="1" custScaleX="30031" custScaleY="30012" custRadScaleRad="123359" custRadScaleInc="1755">
        <dgm:presLayoutVars>
          <dgm:bulletEnabled val="1"/>
        </dgm:presLayoutVars>
      </dgm:prSet>
      <dgm:spPr/>
    </dgm:pt>
  </dgm:ptLst>
  <dgm:cxnLst>
    <dgm:cxn modelId="{A99FCDCA-CEAE-409A-A4A9-4D11ECE440C1}" srcId="{4AC71ED5-E239-45AA-A9C6-A3DAD8B3C181}" destId="{BB1EDE06-EB10-45D3-BD19-12114881D1A8}" srcOrd="0" destOrd="0" parTransId="{71250991-4219-45F8-A82E-77B504F71385}" sibTransId="{FD801DC8-A061-4D92-B1DE-CB6496E999B5}"/>
    <dgm:cxn modelId="{0B23FD21-BFB0-46A8-BE21-C9594D13A0E9}" type="presOf" srcId="{BB1EDE06-EB10-45D3-BD19-12114881D1A8}" destId="{321A411E-C265-4E90-888B-BAFEEA0BF436}" srcOrd="0" destOrd="0" presId="urn:microsoft.com/office/officeart/2005/8/layout/cycle2"/>
    <dgm:cxn modelId="{02E00DE8-1D4B-4555-9BB3-B3ECA3E9D1AE}" type="presOf" srcId="{4AC71ED5-E239-45AA-A9C6-A3DAD8B3C181}" destId="{B2C16240-C106-47B1-8124-92BA84F62B26}" srcOrd="0" destOrd="0" presId="urn:microsoft.com/office/officeart/2005/8/layout/cycle2"/>
    <dgm:cxn modelId="{5AC084F0-1EE5-447D-9E11-F9C59D2C763C}" type="presParOf" srcId="{B2C16240-C106-47B1-8124-92BA84F62B26}" destId="{321A411E-C265-4E90-888B-BAFEEA0BF436}"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4CBF3E-579C-4C07-8A72-3373F98AA739}" type="doc">
      <dgm:prSet loTypeId="urn:microsoft.com/office/officeart/2005/8/layout/venn1" loCatId="relationship" qsTypeId="urn:microsoft.com/office/officeart/2005/8/quickstyle/simple1" qsCatId="simple" csTypeId="urn:microsoft.com/office/officeart/2005/8/colors/colorful1" csCatId="colorful" phldr="1"/>
      <dgm:spPr/>
    </dgm:pt>
    <dgm:pt modelId="{B933FBF4-8D25-485B-8BEF-031218811289}">
      <dgm:prSet phldrT="[Text]"/>
      <dgm:spPr/>
      <dgm:t>
        <a:bodyPr/>
        <a:lstStyle/>
        <a:p>
          <a:r>
            <a:rPr lang="en-US" dirty="0"/>
            <a:t>Intended Functionality</a:t>
          </a:r>
        </a:p>
        <a:p>
          <a:endParaRPr lang="en-US" dirty="0"/>
        </a:p>
      </dgm:t>
    </dgm:pt>
    <dgm:pt modelId="{6917ED24-7F66-48F3-9031-CF4B60C42FB3}" type="parTrans" cxnId="{26DE6C75-A306-49D3-BD10-21F5FF7D9523}">
      <dgm:prSet/>
      <dgm:spPr/>
      <dgm:t>
        <a:bodyPr/>
        <a:lstStyle/>
        <a:p>
          <a:endParaRPr lang="en-US"/>
        </a:p>
      </dgm:t>
    </dgm:pt>
    <dgm:pt modelId="{54ABD751-8E8B-43F7-B170-E4DE608C3AF2}" type="sibTrans" cxnId="{26DE6C75-A306-49D3-BD10-21F5FF7D9523}">
      <dgm:prSet/>
      <dgm:spPr/>
      <dgm:t>
        <a:bodyPr/>
        <a:lstStyle/>
        <a:p>
          <a:endParaRPr lang="en-US"/>
        </a:p>
      </dgm:t>
    </dgm:pt>
    <dgm:pt modelId="{0D1C0889-B239-4DF9-B206-0848B2415D36}">
      <dgm:prSet phldrT="[Text]"/>
      <dgm:spPr/>
      <dgm:t>
        <a:bodyPr/>
        <a:lstStyle/>
        <a:p>
          <a:r>
            <a:rPr lang="en-US" dirty="0"/>
            <a:t>Actual Functionality</a:t>
          </a:r>
        </a:p>
        <a:p>
          <a:endParaRPr lang="en-US" dirty="0"/>
        </a:p>
      </dgm:t>
    </dgm:pt>
    <dgm:pt modelId="{F0A4950D-9CA4-4364-9322-388177F61D6E}" type="parTrans" cxnId="{583689BB-C6B2-455F-A8E4-B3AB8EBE29E2}">
      <dgm:prSet/>
      <dgm:spPr/>
      <dgm:t>
        <a:bodyPr/>
        <a:lstStyle/>
        <a:p>
          <a:endParaRPr lang="en-US"/>
        </a:p>
      </dgm:t>
    </dgm:pt>
    <dgm:pt modelId="{EA5801AC-AA6C-4F2D-87A1-FB63C9AC5D64}" type="sibTrans" cxnId="{583689BB-C6B2-455F-A8E4-B3AB8EBE29E2}">
      <dgm:prSet/>
      <dgm:spPr/>
      <dgm:t>
        <a:bodyPr/>
        <a:lstStyle/>
        <a:p>
          <a:endParaRPr lang="en-US"/>
        </a:p>
      </dgm:t>
    </dgm:pt>
    <dgm:pt modelId="{03B4939A-0E88-4329-AAAC-0EC0D4E44C33}" type="pres">
      <dgm:prSet presAssocID="{764CBF3E-579C-4C07-8A72-3373F98AA739}" presName="compositeShape" presStyleCnt="0">
        <dgm:presLayoutVars>
          <dgm:chMax val="7"/>
          <dgm:dir/>
          <dgm:resizeHandles val="exact"/>
        </dgm:presLayoutVars>
      </dgm:prSet>
      <dgm:spPr/>
    </dgm:pt>
    <dgm:pt modelId="{12A3E877-822A-4E01-AE72-A64702BDA103}" type="pres">
      <dgm:prSet presAssocID="{B933FBF4-8D25-485B-8BEF-031218811289}" presName="circ1" presStyleLbl="vennNode1" presStyleIdx="0" presStyleCnt="2"/>
      <dgm:spPr/>
    </dgm:pt>
    <dgm:pt modelId="{4D2748D1-8E63-49C0-9C9A-A01B64ECBCAB}" type="pres">
      <dgm:prSet presAssocID="{B933FBF4-8D25-485B-8BEF-031218811289}" presName="circ1Tx" presStyleLbl="revTx" presStyleIdx="0" presStyleCnt="0">
        <dgm:presLayoutVars>
          <dgm:chMax val="0"/>
          <dgm:chPref val="0"/>
          <dgm:bulletEnabled val="1"/>
        </dgm:presLayoutVars>
      </dgm:prSet>
      <dgm:spPr/>
    </dgm:pt>
    <dgm:pt modelId="{F6980A5E-6D97-4BBA-8324-25D81D368986}" type="pres">
      <dgm:prSet presAssocID="{0D1C0889-B239-4DF9-B206-0848B2415D36}" presName="circ2" presStyleLbl="vennNode1" presStyleIdx="1" presStyleCnt="2"/>
      <dgm:spPr/>
    </dgm:pt>
    <dgm:pt modelId="{DC8773C7-53F6-4911-A3DC-6F0E77600629}" type="pres">
      <dgm:prSet presAssocID="{0D1C0889-B239-4DF9-B206-0848B2415D36}" presName="circ2Tx" presStyleLbl="revTx" presStyleIdx="0" presStyleCnt="0">
        <dgm:presLayoutVars>
          <dgm:chMax val="0"/>
          <dgm:chPref val="0"/>
          <dgm:bulletEnabled val="1"/>
        </dgm:presLayoutVars>
      </dgm:prSet>
      <dgm:spPr/>
    </dgm:pt>
  </dgm:ptLst>
  <dgm:cxnLst>
    <dgm:cxn modelId="{26DE6C75-A306-49D3-BD10-21F5FF7D9523}" srcId="{764CBF3E-579C-4C07-8A72-3373F98AA739}" destId="{B933FBF4-8D25-485B-8BEF-031218811289}" srcOrd="0" destOrd="0" parTransId="{6917ED24-7F66-48F3-9031-CF4B60C42FB3}" sibTransId="{54ABD751-8E8B-43F7-B170-E4DE608C3AF2}"/>
    <dgm:cxn modelId="{583689BB-C6B2-455F-A8E4-B3AB8EBE29E2}" srcId="{764CBF3E-579C-4C07-8A72-3373F98AA739}" destId="{0D1C0889-B239-4DF9-B206-0848B2415D36}" srcOrd="1" destOrd="0" parTransId="{F0A4950D-9CA4-4364-9322-388177F61D6E}" sibTransId="{EA5801AC-AA6C-4F2D-87A1-FB63C9AC5D64}"/>
    <dgm:cxn modelId="{30AC2C0B-4734-4983-870B-667BE186E0C6}" type="presOf" srcId="{0D1C0889-B239-4DF9-B206-0848B2415D36}" destId="{DC8773C7-53F6-4911-A3DC-6F0E77600629}" srcOrd="1" destOrd="0" presId="urn:microsoft.com/office/officeart/2005/8/layout/venn1"/>
    <dgm:cxn modelId="{AC328891-F7D6-45D2-8036-9175B64552EC}" type="presOf" srcId="{0D1C0889-B239-4DF9-B206-0848B2415D36}" destId="{F6980A5E-6D97-4BBA-8324-25D81D368986}" srcOrd="0" destOrd="0" presId="urn:microsoft.com/office/officeart/2005/8/layout/venn1"/>
    <dgm:cxn modelId="{CB67B165-79D7-41A8-B156-7C761740D5A7}" type="presOf" srcId="{B933FBF4-8D25-485B-8BEF-031218811289}" destId="{12A3E877-822A-4E01-AE72-A64702BDA103}" srcOrd="0" destOrd="0" presId="urn:microsoft.com/office/officeart/2005/8/layout/venn1"/>
    <dgm:cxn modelId="{D83D49C5-95BB-49A7-8DA0-06CAB5CE87E6}" type="presOf" srcId="{764CBF3E-579C-4C07-8A72-3373F98AA739}" destId="{03B4939A-0E88-4329-AAAC-0EC0D4E44C33}" srcOrd="0" destOrd="0" presId="urn:microsoft.com/office/officeart/2005/8/layout/venn1"/>
    <dgm:cxn modelId="{28F7F171-3798-4777-884D-D3879C06B5DD}" type="presOf" srcId="{B933FBF4-8D25-485B-8BEF-031218811289}" destId="{4D2748D1-8E63-49C0-9C9A-A01B64ECBCAB}" srcOrd="1" destOrd="0" presId="urn:microsoft.com/office/officeart/2005/8/layout/venn1"/>
    <dgm:cxn modelId="{8014B23E-CE25-4C6E-8483-723A6B312BAC}" type="presParOf" srcId="{03B4939A-0E88-4329-AAAC-0EC0D4E44C33}" destId="{12A3E877-822A-4E01-AE72-A64702BDA103}" srcOrd="0" destOrd="0" presId="urn:microsoft.com/office/officeart/2005/8/layout/venn1"/>
    <dgm:cxn modelId="{CC2ACA57-A1A3-421D-9A67-80FA1378B97D}" type="presParOf" srcId="{03B4939A-0E88-4329-AAAC-0EC0D4E44C33}" destId="{4D2748D1-8E63-49C0-9C9A-A01B64ECBCAB}" srcOrd="1" destOrd="0" presId="urn:microsoft.com/office/officeart/2005/8/layout/venn1"/>
    <dgm:cxn modelId="{4F9E507D-774D-43E7-B4E0-CF8E728A34BA}" type="presParOf" srcId="{03B4939A-0E88-4329-AAAC-0EC0D4E44C33}" destId="{F6980A5E-6D97-4BBA-8324-25D81D368986}" srcOrd="2" destOrd="0" presId="urn:microsoft.com/office/officeart/2005/8/layout/venn1"/>
    <dgm:cxn modelId="{B82A06F4-3AE1-40C6-914A-B4C9154F3427}" type="presParOf" srcId="{03B4939A-0E88-4329-AAAC-0EC0D4E44C33}" destId="{DC8773C7-53F6-4911-A3DC-6F0E77600629}"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4FD8D6-FF2A-4F33-939D-BC7BC9816DA0}">
      <dsp:nvSpPr>
        <dsp:cNvPr id="0" name=""/>
        <dsp:cNvSpPr/>
      </dsp:nvSpPr>
      <dsp:spPr>
        <a:xfrm>
          <a:off x="91026" y="780"/>
          <a:ext cx="2907311" cy="17443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Firewalls</a:t>
          </a:r>
        </a:p>
      </dsp:txBody>
      <dsp:txXfrm>
        <a:off x="91026" y="780"/>
        <a:ext cx="2907311" cy="1744387"/>
      </dsp:txXfrm>
    </dsp:sp>
    <dsp:sp modelId="{C3D9C9C1-1BC8-464B-B26F-221D72275AF0}">
      <dsp:nvSpPr>
        <dsp:cNvPr id="0" name=""/>
        <dsp:cNvSpPr/>
      </dsp:nvSpPr>
      <dsp:spPr>
        <a:xfrm>
          <a:off x="3289069" y="780"/>
          <a:ext cx="2907311" cy="174438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Penetration Tests</a:t>
          </a:r>
        </a:p>
      </dsp:txBody>
      <dsp:txXfrm>
        <a:off x="3289069" y="780"/>
        <a:ext cx="2907311" cy="17443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77434-2552-409B-B19F-401A9B89E080}">
      <dsp:nvSpPr>
        <dsp:cNvPr id="0" name=""/>
        <dsp:cNvSpPr/>
      </dsp:nvSpPr>
      <dsp:spPr>
        <a:xfrm>
          <a:off x="3412837" y="168"/>
          <a:ext cx="1301640" cy="130164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Model</a:t>
          </a:r>
        </a:p>
      </dsp:txBody>
      <dsp:txXfrm>
        <a:off x="3603458" y="190789"/>
        <a:ext cx="920398" cy="920398"/>
      </dsp:txXfrm>
    </dsp:sp>
    <dsp:sp modelId="{B9AB6DB3-5737-4AFB-B056-35F5B2678B09}">
      <dsp:nvSpPr>
        <dsp:cNvPr id="0" name=""/>
        <dsp:cNvSpPr/>
      </dsp:nvSpPr>
      <dsp:spPr>
        <a:xfrm rot="2700000">
          <a:off x="4574631" y="1114933"/>
          <a:ext cx="345244" cy="43930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589799" y="1166175"/>
        <a:ext cx="241671" cy="263581"/>
      </dsp:txXfrm>
    </dsp:sp>
    <dsp:sp modelId="{0E6BC78E-AADE-437C-9C3C-EFFD9E0F7A1D}">
      <dsp:nvSpPr>
        <dsp:cNvPr id="0" name=""/>
        <dsp:cNvSpPr/>
      </dsp:nvSpPr>
      <dsp:spPr>
        <a:xfrm>
          <a:off x="4793848" y="1381179"/>
          <a:ext cx="1301640" cy="130164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Identify Threats</a:t>
          </a:r>
        </a:p>
      </dsp:txBody>
      <dsp:txXfrm>
        <a:off x="4984469" y="1571800"/>
        <a:ext cx="920398" cy="920398"/>
      </dsp:txXfrm>
    </dsp:sp>
    <dsp:sp modelId="{48FCF8DC-64B1-4658-9205-58270DCA8197}">
      <dsp:nvSpPr>
        <dsp:cNvPr id="0" name=""/>
        <dsp:cNvSpPr/>
      </dsp:nvSpPr>
      <dsp:spPr>
        <a:xfrm rot="8100000">
          <a:off x="4588450" y="2495944"/>
          <a:ext cx="345244" cy="43930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676855" y="2547186"/>
        <a:ext cx="241671" cy="263581"/>
      </dsp:txXfrm>
    </dsp:sp>
    <dsp:sp modelId="{C766F436-7D29-4461-AFD4-8D39ABDDFF83}">
      <dsp:nvSpPr>
        <dsp:cNvPr id="0" name=""/>
        <dsp:cNvSpPr/>
      </dsp:nvSpPr>
      <dsp:spPr>
        <a:xfrm>
          <a:off x="3412837" y="2762191"/>
          <a:ext cx="1301640" cy="130164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Mitigate</a:t>
          </a:r>
        </a:p>
      </dsp:txBody>
      <dsp:txXfrm>
        <a:off x="3603458" y="2952812"/>
        <a:ext cx="920398" cy="920398"/>
      </dsp:txXfrm>
    </dsp:sp>
    <dsp:sp modelId="{B9B242C2-7609-40BD-995C-3B19149CAA08}">
      <dsp:nvSpPr>
        <dsp:cNvPr id="0" name=""/>
        <dsp:cNvSpPr/>
      </dsp:nvSpPr>
      <dsp:spPr>
        <a:xfrm rot="13500000">
          <a:off x="3207438" y="2509763"/>
          <a:ext cx="345244" cy="43930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3295843" y="2634243"/>
        <a:ext cx="241671" cy="263581"/>
      </dsp:txXfrm>
    </dsp:sp>
    <dsp:sp modelId="{3B4F66D2-3031-4E61-AA32-819CC087D9F9}">
      <dsp:nvSpPr>
        <dsp:cNvPr id="0" name=""/>
        <dsp:cNvSpPr/>
      </dsp:nvSpPr>
      <dsp:spPr>
        <a:xfrm>
          <a:off x="2031825" y="1381179"/>
          <a:ext cx="1301640" cy="130164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Validate</a:t>
          </a:r>
        </a:p>
      </dsp:txBody>
      <dsp:txXfrm>
        <a:off x="2222446" y="1571800"/>
        <a:ext cx="920398" cy="920398"/>
      </dsp:txXfrm>
    </dsp:sp>
    <dsp:sp modelId="{D2C630D7-A3CB-4460-8A18-A21EEF4CB86E}">
      <dsp:nvSpPr>
        <dsp:cNvPr id="0" name=""/>
        <dsp:cNvSpPr/>
      </dsp:nvSpPr>
      <dsp:spPr>
        <a:xfrm rot="18900000">
          <a:off x="3193620" y="1128751"/>
          <a:ext cx="345244" cy="43930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208788" y="1253231"/>
        <a:ext cx="241671" cy="263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A411E-C265-4E90-888B-BAFEEA0BF436}">
      <dsp:nvSpPr>
        <dsp:cNvPr id="0" name=""/>
        <dsp:cNvSpPr/>
      </dsp:nvSpPr>
      <dsp:spPr>
        <a:xfrm>
          <a:off x="699742" y="0"/>
          <a:ext cx="1220356" cy="1219584"/>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Vision</a:t>
          </a:r>
        </a:p>
      </dsp:txBody>
      <dsp:txXfrm>
        <a:off x="878459" y="178604"/>
        <a:ext cx="862922" cy="862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3E877-822A-4E01-AE72-A64702BDA103}">
      <dsp:nvSpPr>
        <dsp:cNvPr id="0" name=""/>
        <dsp:cNvSpPr/>
      </dsp:nvSpPr>
      <dsp:spPr>
        <a:xfrm>
          <a:off x="862627" y="12435"/>
          <a:ext cx="4547129" cy="4547129"/>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Intended Functionality</a:t>
          </a:r>
        </a:p>
        <a:p>
          <a:pPr marL="0" lvl="0" indent="0" algn="ctr" defTabSz="1600200">
            <a:lnSpc>
              <a:spcPct val="90000"/>
            </a:lnSpc>
            <a:spcBef>
              <a:spcPct val="0"/>
            </a:spcBef>
            <a:spcAft>
              <a:spcPct val="35000"/>
            </a:spcAft>
            <a:buNone/>
          </a:pPr>
          <a:endParaRPr lang="en-US" sz="3600" kern="1200" dirty="0"/>
        </a:p>
      </dsp:txBody>
      <dsp:txXfrm>
        <a:off x="1497587" y="548640"/>
        <a:ext cx="2621768" cy="3474720"/>
      </dsp:txXfrm>
    </dsp:sp>
    <dsp:sp modelId="{F6980A5E-6D97-4BBA-8324-25D81D368986}">
      <dsp:nvSpPr>
        <dsp:cNvPr id="0" name=""/>
        <dsp:cNvSpPr/>
      </dsp:nvSpPr>
      <dsp:spPr>
        <a:xfrm>
          <a:off x="4139838" y="12435"/>
          <a:ext cx="4547129" cy="4547129"/>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kern="1200" dirty="0"/>
            <a:t>Actual Functionality</a:t>
          </a:r>
        </a:p>
        <a:p>
          <a:pPr marL="0" lvl="0" indent="0" algn="ctr" defTabSz="1600200">
            <a:lnSpc>
              <a:spcPct val="90000"/>
            </a:lnSpc>
            <a:spcBef>
              <a:spcPct val="0"/>
            </a:spcBef>
            <a:spcAft>
              <a:spcPct val="35000"/>
            </a:spcAft>
            <a:buNone/>
          </a:pPr>
          <a:endParaRPr lang="en-US" sz="3600" kern="1200" dirty="0"/>
        </a:p>
      </dsp:txBody>
      <dsp:txXfrm>
        <a:off x="5430239" y="548640"/>
        <a:ext cx="2621768" cy="34747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3C4CC-E093-48D9-AEA2-D1F7C0A72EF7}" type="datetimeFigureOut">
              <a:rPr lang="en-GB" smtClean="0"/>
              <a:t>07/03/2017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BD496-15B2-4950-9AA0-F7265F4074F9}" type="slidenum">
              <a:rPr lang="en-GB" smtClean="0"/>
              <a:t>‹#›</a:t>
            </a:fld>
            <a:endParaRPr lang="en-GB"/>
          </a:p>
        </p:txBody>
      </p:sp>
    </p:spTree>
    <p:extLst>
      <p:ext uri="{BB962C8B-B14F-4D97-AF65-F5344CB8AC3E}">
        <p14:creationId xmlns:p14="http://schemas.microsoft.com/office/powerpoint/2010/main" val="85530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Ingress</a:t>
            </a:r>
          </a:p>
          <a:p>
            <a:r>
              <a:rPr lang="en-US" dirty="0"/>
              <a:t>Gain Beachhead</a:t>
            </a:r>
          </a:p>
          <a:p>
            <a:pPr lvl="1"/>
            <a:r>
              <a:rPr lang="en-US" dirty="0"/>
              <a:t>Install User Malware </a:t>
            </a:r>
          </a:p>
          <a:p>
            <a:pPr lvl="1"/>
            <a:r>
              <a:rPr lang="en-US" dirty="0"/>
              <a:t>Escalation of Privilege</a:t>
            </a:r>
          </a:p>
          <a:p>
            <a:r>
              <a:rPr lang="en-US" dirty="0"/>
              <a:t>Expand Presence</a:t>
            </a:r>
          </a:p>
          <a:p>
            <a:pPr lvl="1"/>
            <a:r>
              <a:rPr lang="en-US" dirty="0"/>
              <a:t>Redundant administrative access</a:t>
            </a:r>
          </a:p>
          <a:p>
            <a:r>
              <a:rPr lang="en-US" dirty="0"/>
              <a:t>Ongoing Surreptitious Remote Access</a:t>
            </a:r>
          </a:p>
          <a:p>
            <a:r>
              <a:rPr lang="en-US" dirty="0"/>
              <a:t>Implement Goals</a:t>
            </a:r>
          </a:p>
          <a:p>
            <a:pPr lvl="1"/>
            <a:r>
              <a:rPr lang="en-US" dirty="0"/>
              <a:t>Data Exfiltration</a:t>
            </a:r>
          </a:p>
          <a:p>
            <a:pPr lvl="1"/>
            <a:r>
              <a:rPr lang="en-US" dirty="0"/>
              <a:t>Other nefarious actions</a:t>
            </a:r>
          </a:p>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3</a:t>
            </a:fld>
            <a:endParaRPr lang="en-GB"/>
          </a:p>
        </p:txBody>
      </p:sp>
    </p:spTree>
    <p:extLst>
      <p:ext uri="{BB962C8B-B14F-4D97-AF65-F5344CB8AC3E}">
        <p14:creationId xmlns:p14="http://schemas.microsoft.com/office/powerpoint/2010/main" val="3033431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t>Michael Howard, David Leblanc and John Viega </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2B077C0F-D701-4A18-A0FE-9A679B9545F4}" type="slidenum">
              <a:rPr lang="en-US" smtClean="0"/>
              <a:pPr/>
              <a:t>14</a:t>
            </a:fld>
            <a:endParaRPr lang="en-US"/>
          </a:p>
        </p:txBody>
      </p:sp>
    </p:spTree>
    <p:extLst>
      <p:ext uri="{BB962C8B-B14F-4D97-AF65-F5344CB8AC3E}">
        <p14:creationId xmlns:p14="http://schemas.microsoft.com/office/powerpoint/2010/main" val="332540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11823ACC-40B4-4DFB-8318-7ADE2D82AF09}" type="slidenum">
              <a:rPr lang="en-US" smtClean="0"/>
              <a:pPr/>
              <a:t>15</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073634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7390CB70-34D2-467B-A13A-602FBBE848F7}" type="slidenum">
              <a:rPr lang="en-US" smtClean="0"/>
              <a:pPr/>
              <a:t>16</a:t>
            </a:fld>
            <a:endParaRPr lang="en-US"/>
          </a:p>
        </p:txBody>
      </p:sp>
    </p:spTree>
    <p:extLst>
      <p:ext uri="{BB962C8B-B14F-4D97-AF65-F5344CB8AC3E}">
        <p14:creationId xmlns:p14="http://schemas.microsoft.com/office/powerpoint/2010/main" val="1485645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6178DCA9-BE0A-4400-AB53-4521F6967318}" type="slidenum">
              <a:rPr lang="en-US" smtClean="0"/>
              <a:pPr/>
              <a:t>17</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13354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6D69FD41-47CA-460C-9897-241C9F10ECBF}" type="slidenum">
              <a:rPr lang="en-US" smtClean="0"/>
              <a:pPr/>
              <a:t>18</a:t>
            </a:fld>
            <a:endParaRPr lang="en-US"/>
          </a:p>
        </p:txBody>
      </p:sp>
    </p:spTree>
    <p:extLst>
      <p:ext uri="{BB962C8B-B14F-4D97-AF65-F5344CB8AC3E}">
        <p14:creationId xmlns:p14="http://schemas.microsoft.com/office/powerpoint/2010/main" val="3107976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sz="2600"/>
              <a:t>Filter any unallowable characters like ‘ or “”</a:t>
            </a:r>
          </a:p>
          <a:p>
            <a:pPr lvl="1" eaLnBrk="1" hangingPunct="1">
              <a:lnSpc>
                <a:spcPct val="90000"/>
              </a:lnSpc>
            </a:pPr>
            <a:r>
              <a:rPr lang="en-US" sz="2300"/>
              <a:t>mysql_real_escape_string($var)</a:t>
            </a:r>
          </a:p>
          <a:p>
            <a:pPr eaLnBrk="1" hangingPunct="1">
              <a:lnSpc>
                <a:spcPct val="90000"/>
              </a:lnSpc>
            </a:pPr>
            <a:r>
              <a:rPr lang="en-US" sz="2600"/>
              <a:t>Never use string concatenation to build SQL statements</a:t>
            </a:r>
          </a:p>
          <a:p>
            <a:pPr lvl="1" eaLnBrk="1" hangingPunct="1">
              <a:lnSpc>
                <a:spcPct val="90000"/>
              </a:lnSpc>
            </a:pPr>
            <a:r>
              <a:rPr lang="en-US" sz="2300"/>
              <a:t>Use stored procedures with parameters</a:t>
            </a:r>
          </a:p>
          <a:p>
            <a:pPr lvl="1" eaLnBrk="1" hangingPunct="1">
              <a:lnSpc>
                <a:spcPct val="90000"/>
              </a:lnSpc>
            </a:pPr>
            <a:r>
              <a:rPr lang="en-US" sz="2300"/>
              <a:t>C#:</a:t>
            </a:r>
          </a:p>
          <a:p>
            <a:pPr lvl="2" eaLnBrk="1" hangingPunct="1">
              <a:lnSpc>
                <a:spcPct val="90000"/>
              </a:lnSpc>
            </a:pPr>
            <a:r>
              <a:rPr lang="en-US" sz="1900"/>
              <a:t>cmd = new SqlCommand(queryName, sqlConn);</a:t>
            </a:r>
          </a:p>
          <a:p>
            <a:pPr lvl="2" eaLnBrk="1" hangingPunct="1">
              <a:lnSpc>
                <a:spcPct val="90000"/>
              </a:lnSpc>
            </a:pPr>
            <a:r>
              <a:rPr lang="en-US" sz="1900"/>
              <a:t>cmd.CommandType = CommandType.StoredProcedure;</a:t>
            </a:r>
          </a:p>
          <a:p>
            <a:pPr lvl="2" eaLnBrk="1" hangingPunct="1">
              <a:lnSpc>
                <a:spcPct val="90000"/>
              </a:lnSpc>
            </a:pPr>
            <a:r>
              <a:rPr lang="en-US" sz="1900"/>
              <a:t>cmd.Parameters.Add(“@ID”,Id);</a:t>
            </a:r>
          </a:p>
          <a:p>
            <a:endParaRPr lang="en-US"/>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C8951555-DF40-4883-A7D9-2ED0FBC4684A}" type="slidenum">
              <a:rPr lang="en-US" smtClean="0"/>
              <a:pPr/>
              <a:t>19</a:t>
            </a:fld>
            <a:endParaRPr lang="en-US"/>
          </a:p>
        </p:txBody>
      </p:sp>
    </p:spTree>
    <p:extLst>
      <p:ext uri="{BB962C8B-B14F-4D97-AF65-F5344CB8AC3E}">
        <p14:creationId xmlns:p14="http://schemas.microsoft.com/office/powerpoint/2010/main" val="352763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88523BA3-9815-42B8-AC66-1212A1C02DF8}" type="slidenum">
              <a:rPr lang="en-US" smtClean="0"/>
              <a:pPr/>
              <a:t>20</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r>
              <a:rPr lang="en-US" b="1"/>
              <a:t>Type 1: Non-Persistent</a:t>
            </a:r>
            <a:endParaRPr lang="en-US"/>
          </a:p>
          <a:p>
            <a:pPr lvl="2"/>
            <a:r>
              <a:rPr lang="en-US"/>
              <a:t>Often referred to as </a:t>
            </a:r>
            <a:r>
              <a:rPr lang="en-US" i="1"/>
              <a:t>reflected</a:t>
            </a:r>
            <a:r>
              <a:rPr lang="en-US"/>
              <a:t> cross-site scripting</a:t>
            </a:r>
          </a:p>
          <a:p>
            <a:pPr lvl="2"/>
            <a:r>
              <a:rPr lang="en-US"/>
              <a:t>Requires some level of social engineering</a:t>
            </a:r>
          </a:p>
          <a:p>
            <a:pPr lvl="2"/>
            <a:endParaRPr lang="en-US"/>
          </a:p>
          <a:p>
            <a:pPr lvl="1"/>
            <a:r>
              <a:rPr lang="en-US" b="1"/>
              <a:t>Type 2: Persistent</a:t>
            </a:r>
          </a:p>
          <a:p>
            <a:pPr lvl="2"/>
            <a:r>
              <a:rPr lang="en-US"/>
              <a:t>Often referred to as </a:t>
            </a:r>
            <a:r>
              <a:rPr lang="en-US" i="1"/>
              <a:t>stored</a:t>
            </a:r>
            <a:r>
              <a:rPr lang="en-US"/>
              <a:t> cross-site scripting</a:t>
            </a:r>
          </a:p>
          <a:p>
            <a:pPr lvl="2"/>
            <a:r>
              <a:rPr lang="en-US"/>
              <a:t>One attack can affect multiple users</a:t>
            </a:r>
          </a:p>
          <a:p>
            <a:endParaRPr lang="en-US" sz="2300"/>
          </a:p>
          <a:p>
            <a:r>
              <a:rPr lang="en-US" sz="2300"/>
              <a:t>October 2005: A cross-site scripting based worm infected over a million MySpace users within several hours of its release</a:t>
            </a:r>
          </a:p>
          <a:p>
            <a:pPr lvl="1"/>
            <a:r>
              <a:rPr lang="en-US" sz="1900"/>
              <a:t>Secure Computing Magazine, February 1, 2007</a:t>
            </a:r>
          </a:p>
          <a:p>
            <a:pPr lvl="1"/>
            <a:endParaRPr lang="en-US" sz="2300"/>
          </a:p>
          <a:p>
            <a:r>
              <a:rPr lang="en-US" sz="2300"/>
              <a:t>Cross-site scripting vulnerabilities were reported by the Open Web Application Security Project (OWASP) as the top Web-based vulnerabilities for 2007</a:t>
            </a:r>
          </a:p>
          <a:p>
            <a:pPr lvl="1"/>
            <a:r>
              <a:rPr lang="en-US" sz="1900"/>
              <a:t>OWASP 2007 Top 10</a:t>
            </a:r>
          </a:p>
          <a:p>
            <a:pPr eaLnBrk="1" hangingPunct="1"/>
            <a:endParaRPr lang="en-US"/>
          </a:p>
        </p:txBody>
      </p:sp>
    </p:spTree>
    <p:extLst>
      <p:ext uri="{BB962C8B-B14F-4D97-AF65-F5344CB8AC3E}">
        <p14:creationId xmlns:p14="http://schemas.microsoft.com/office/powerpoint/2010/main" val="2070952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10000"/>
          </a:bodyPr>
          <a:lstStyle/>
          <a:p>
            <a:pPr eaLnBrk="1" hangingPunct="1">
              <a:defRPr/>
            </a:pPr>
            <a:r>
              <a:rPr lang="en-US" sz="2600" dirty="0"/>
              <a:t>Malicious user can inject script code that is then executed when another user views that page</a:t>
            </a:r>
          </a:p>
          <a:p>
            <a:pPr eaLnBrk="1" hangingPunct="1">
              <a:defRPr/>
            </a:pPr>
            <a:r>
              <a:rPr lang="en-US" sz="2600" dirty="0"/>
              <a:t>Even if the input is merely echoed, a malicious user might:</a:t>
            </a:r>
          </a:p>
          <a:p>
            <a:pPr lvl="1" eaLnBrk="1" hangingPunct="1">
              <a:defRPr/>
            </a:pPr>
            <a:r>
              <a:rPr lang="en-US" sz="2300" dirty="0"/>
              <a:t>Lure victim to their page</a:t>
            </a:r>
          </a:p>
          <a:p>
            <a:pPr lvl="1" eaLnBrk="1" hangingPunct="1">
              <a:defRPr/>
            </a:pPr>
            <a:r>
              <a:rPr lang="en-US" sz="2300" dirty="0"/>
              <a:t>Get victim to click on a link which refers victim to the vulnerable site with the CSS bug</a:t>
            </a:r>
          </a:p>
          <a:p>
            <a:pPr lvl="1" eaLnBrk="1" hangingPunct="1">
              <a:defRPr/>
            </a:pPr>
            <a:r>
              <a:rPr lang="en-US" sz="2300" dirty="0"/>
              <a:t>Script code is run under domain of the server and could get cookies or modify any elements of the DOM like tweak all links to point to porn sites</a:t>
            </a:r>
          </a:p>
          <a:p>
            <a:pPr>
              <a:defRPr/>
            </a:pPr>
            <a:endParaRPr 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1ACAB1BA-AADA-416E-9D14-5D526B499B64}" type="slidenum">
              <a:rPr lang="en-US" smtClean="0"/>
              <a:pPr/>
              <a:t>21</a:t>
            </a:fld>
            <a:endParaRPr lang="en-US"/>
          </a:p>
        </p:txBody>
      </p:sp>
    </p:spTree>
    <p:extLst>
      <p:ext uri="{BB962C8B-B14F-4D97-AF65-F5344CB8AC3E}">
        <p14:creationId xmlns:p14="http://schemas.microsoft.com/office/powerpoint/2010/main" val="2109305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9CCAAA93-A4FC-450E-803A-DDD52370508A}" type="slidenum">
              <a:rPr lang="en-US" smtClean="0"/>
              <a:pPr/>
              <a:t>22</a:t>
            </a:fld>
            <a:endParaRPr lang="en-US"/>
          </a:p>
        </p:txBody>
      </p:sp>
    </p:spTree>
    <p:extLst>
      <p:ext uri="{BB962C8B-B14F-4D97-AF65-F5344CB8AC3E}">
        <p14:creationId xmlns:p14="http://schemas.microsoft.com/office/powerpoint/2010/main" val="220280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E44FC5B5-8F83-4FA4-8992-A96AF5AFFDFF}" type="slidenum">
              <a:rPr lang="en-US" smtClean="0"/>
              <a:pPr/>
              <a:t>23</a:t>
            </a:fld>
            <a:endParaRPr lang="en-US"/>
          </a:p>
        </p:txBody>
      </p:sp>
    </p:spTree>
    <p:extLst>
      <p:ext uri="{BB962C8B-B14F-4D97-AF65-F5344CB8AC3E}">
        <p14:creationId xmlns:p14="http://schemas.microsoft.com/office/powerpoint/2010/main" val="3421011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4</a:t>
            </a:fld>
            <a:endParaRPr lang="en-GB"/>
          </a:p>
        </p:txBody>
      </p:sp>
    </p:spTree>
    <p:extLst>
      <p:ext uri="{BB962C8B-B14F-4D97-AF65-F5344CB8AC3E}">
        <p14:creationId xmlns:p14="http://schemas.microsoft.com/office/powerpoint/2010/main" val="1343838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AB181BBA-FA19-4828-BE64-7FAEADACA985}" type="slidenum">
              <a:rPr lang="en-US" smtClean="0"/>
              <a:pPr/>
              <a:t>24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9334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the </a:t>
            </a:r>
            <a:r>
              <a:rPr lang="en-GB" dirty="0" err="1"/>
              <a:t>Vunerabilities</a:t>
            </a:r>
            <a:r>
              <a:rPr lang="en-GB" dirty="0"/>
              <a:t> </a:t>
            </a:r>
          </a:p>
          <a:p>
            <a:r>
              <a:rPr lang="en-GB" dirty="0"/>
              <a:t>How to mitigate them.</a:t>
            </a:r>
          </a:p>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25</a:t>
            </a:fld>
            <a:endParaRPr lang="en-GB"/>
          </a:p>
        </p:txBody>
      </p:sp>
    </p:spTree>
    <p:extLst>
      <p:ext uri="{BB962C8B-B14F-4D97-AF65-F5344CB8AC3E}">
        <p14:creationId xmlns:p14="http://schemas.microsoft.com/office/powerpoint/2010/main" val="389635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CVE: Common Vulnerabilities and Exposures : VUN DB</a:t>
            </a:r>
          </a:p>
          <a:p>
            <a:endParaRPr lang="en-US"/>
          </a:p>
          <a:p>
            <a:pPr lvl="1" eaLnBrk="1" hangingPunct="1"/>
            <a:r>
              <a:rPr lang="en-US"/>
              <a:t>Confidentiality</a:t>
            </a:r>
          </a:p>
          <a:p>
            <a:pPr lvl="1" eaLnBrk="1" hangingPunct="1"/>
            <a:r>
              <a:rPr lang="en-US"/>
              <a:t>Integrity</a:t>
            </a:r>
          </a:p>
          <a:p>
            <a:pPr lvl="1" eaLnBrk="1" hangingPunct="1"/>
            <a:r>
              <a:rPr lang="en-US"/>
              <a:t>Availability</a:t>
            </a:r>
          </a:p>
          <a:p>
            <a:pPr lvl="1" eaLnBrk="1" hangingPunct="1"/>
            <a:endParaRPr lang="en-US"/>
          </a:p>
          <a:p>
            <a:pPr eaLnBrk="1" hangingPunct="1">
              <a:lnSpc>
                <a:spcPct val="90000"/>
              </a:lnSpc>
            </a:pPr>
            <a:r>
              <a:rPr lang="en-US"/>
              <a:t>Security defects very easy to make</a:t>
            </a:r>
          </a:p>
          <a:p>
            <a:pPr lvl="1" eaLnBrk="1" hangingPunct="1">
              <a:lnSpc>
                <a:spcPct val="90000"/>
              </a:lnSpc>
            </a:pPr>
            <a:r>
              <a:rPr lang="en-US"/>
              <a:t>Blaster worm defect only two lines long</a:t>
            </a:r>
          </a:p>
          <a:p>
            <a:pPr lvl="1" eaLnBrk="1" hangingPunct="1">
              <a:lnSpc>
                <a:spcPct val="90000"/>
              </a:lnSpc>
            </a:pPr>
            <a:r>
              <a:rPr lang="en-US"/>
              <a:t>One line error can be catastrophic</a:t>
            </a:r>
          </a:p>
          <a:p>
            <a:pPr lvl="1" eaLnBrk="1" hangingPunct="1"/>
            <a:endParaRPr lang="en-US"/>
          </a:p>
          <a:p>
            <a:endParaRPr lang="en-GB"/>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02756" indent="-270291">
              <a:defRPr>
                <a:solidFill>
                  <a:schemeClr val="tx1"/>
                </a:solidFill>
                <a:latin typeface="Arial" charset="0"/>
              </a:defRPr>
            </a:lvl2pPr>
            <a:lvl3pPr marL="1081164" indent="-216233">
              <a:defRPr>
                <a:solidFill>
                  <a:schemeClr val="tx1"/>
                </a:solidFill>
                <a:latin typeface="Arial" charset="0"/>
              </a:defRPr>
            </a:lvl3pPr>
            <a:lvl4pPr marL="1513629" indent="-216233">
              <a:defRPr>
                <a:solidFill>
                  <a:schemeClr val="tx1"/>
                </a:solidFill>
                <a:latin typeface="Arial" charset="0"/>
              </a:defRPr>
            </a:lvl4pPr>
            <a:lvl5pPr marL="1946095" indent="-216233">
              <a:defRPr>
                <a:solidFill>
                  <a:schemeClr val="tx1"/>
                </a:solidFill>
                <a:latin typeface="Arial" charset="0"/>
              </a:defRPr>
            </a:lvl5pPr>
            <a:lvl6pPr marL="2378560" indent="-216233" eaLnBrk="0" fontAlgn="base" hangingPunct="0">
              <a:spcBef>
                <a:spcPct val="0"/>
              </a:spcBef>
              <a:spcAft>
                <a:spcPct val="0"/>
              </a:spcAft>
              <a:defRPr>
                <a:solidFill>
                  <a:schemeClr val="tx1"/>
                </a:solidFill>
                <a:latin typeface="Arial" charset="0"/>
              </a:defRPr>
            </a:lvl6pPr>
            <a:lvl7pPr marL="2811026" indent="-216233" eaLnBrk="0" fontAlgn="base" hangingPunct="0">
              <a:spcBef>
                <a:spcPct val="0"/>
              </a:spcBef>
              <a:spcAft>
                <a:spcPct val="0"/>
              </a:spcAft>
              <a:defRPr>
                <a:solidFill>
                  <a:schemeClr val="tx1"/>
                </a:solidFill>
                <a:latin typeface="Arial" charset="0"/>
              </a:defRPr>
            </a:lvl7pPr>
            <a:lvl8pPr marL="3243491" indent="-216233" eaLnBrk="0" fontAlgn="base" hangingPunct="0">
              <a:spcBef>
                <a:spcPct val="0"/>
              </a:spcBef>
              <a:spcAft>
                <a:spcPct val="0"/>
              </a:spcAft>
              <a:defRPr>
                <a:solidFill>
                  <a:schemeClr val="tx1"/>
                </a:solidFill>
                <a:latin typeface="Arial" charset="0"/>
              </a:defRPr>
            </a:lvl8pPr>
            <a:lvl9pPr marL="3675957" indent="-216233" eaLnBrk="0" fontAlgn="base" hangingPunct="0">
              <a:spcBef>
                <a:spcPct val="0"/>
              </a:spcBef>
              <a:spcAft>
                <a:spcPct val="0"/>
              </a:spcAft>
              <a:defRPr>
                <a:solidFill>
                  <a:schemeClr val="tx1"/>
                </a:solidFill>
                <a:latin typeface="Arial" charset="0"/>
              </a:defRPr>
            </a:lvl9pPr>
          </a:lstStyle>
          <a:p>
            <a:fld id="{EC37FB01-82AA-4054-9602-7A4A6054533A}" type="slidenum">
              <a:rPr lang="en-US" smtClean="0"/>
              <a:pPr/>
              <a:t>26</a:t>
            </a:fld>
            <a:endParaRPr lang="en-US"/>
          </a:p>
        </p:txBody>
      </p:sp>
    </p:spTree>
    <p:extLst>
      <p:ext uri="{BB962C8B-B14F-4D97-AF65-F5344CB8AC3E}">
        <p14:creationId xmlns:p14="http://schemas.microsoft.com/office/powerpoint/2010/main" val="1781462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 process to understand threats and vulnerabilities in an application</a:t>
            </a:r>
          </a:p>
          <a:p>
            <a:r>
              <a:rPr lang="en-US" sz="1200" dirty="0"/>
              <a:t>Can be used to find threats to a system early in the development process</a:t>
            </a:r>
          </a:p>
          <a:p>
            <a:r>
              <a:rPr lang="en-US" sz="1200" dirty="0"/>
              <a:t>Can be used by both security experts and non-security experts</a:t>
            </a:r>
          </a:p>
          <a:p>
            <a:r>
              <a:rPr lang="en-US" sz="1200" dirty="0"/>
              <a:t>Can be used to guide other security assessment activities</a:t>
            </a:r>
          </a:p>
          <a:p>
            <a:pPr>
              <a:buFont typeface="Arial" pitchFamily="34" charset="0"/>
              <a:buNone/>
            </a:pPr>
            <a:endParaRPr lang="en-US" sz="1200" dirty="0"/>
          </a:p>
          <a:p>
            <a:pPr>
              <a:buFont typeface="Arial" pitchFamily="34" charset="0"/>
              <a:buNone/>
            </a:pPr>
            <a:r>
              <a:rPr lang="en-US" sz="1200" b="1" dirty="0"/>
              <a:t>The threat modeling process should be driven by:</a:t>
            </a:r>
          </a:p>
          <a:p>
            <a:r>
              <a:rPr lang="en-US" sz="1200" dirty="0"/>
              <a:t>Application designers; however, developers and testers should be involved</a:t>
            </a:r>
          </a:p>
          <a:p>
            <a:endParaRPr lang="en-US" dirty="0"/>
          </a:p>
          <a:p>
            <a:r>
              <a:rPr lang="en-US" dirty="0"/>
              <a:t>What to thread model </a:t>
            </a:r>
          </a:p>
          <a:p>
            <a:r>
              <a:rPr lang="en-US" dirty="0"/>
              <a:t>The application as a whole</a:t>
            </a:r>
          </a:p>
          <a:p>
            <a:r>
              <a:rPr lang="en-US" dirty="0"/>
              <a:t>Security and privacy features</a:t>
            </a:r>
          </a:p>
          <a:p>
            <a:r>
              <a:rPr lang="en-US" dirty="0"/>
              <a:t>Features whose failures have security or privacy implications</a:t>
            </a:r>
          </a:p>
          <a:p>
            <a:r>
              <a:rPr lang="en-US" dirty="0"/>
              <a:t>Features that cross trust boundaries</a:t>
            </a:r>
          </a:p>
          <a:p>
            <a:pPr eaLnBrk="1" fontAlgn="auto" hangingPunct="1">
              <a:spcBef>
                <a:spcPts val="0"/>
              </a:spcBef>
              <a:spcAft>
                <a:spcPts val="0"/>
              </a:spcAft>
              <a:defRPr/>
            </a:pPr>
            <a:endParaRPr lang="en-US" dirty="0"/>
          </a:p>
        </p:txBody>
      </p:sp>
      <p:sp>
        <p:nvSpPr>
          <p:cNvPr id="604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8A5430-D77C-4A9D-8C86-CC948CDEAF04}" type="slidenum">
              <a:rPr lang="en-US"/>
              <a:pPr fontAlgn="base">
                <a:spcBef>
                  <a:spcPct val="0"/>
                </a:spcBef>
                <a:spcAft>
                  <a:spcPct val="0"/>
                </a:spcAft>
                <a:defRPr/>
              </a:pPr>
              <a:t>27</a:t>
            </a:fld>
            <a:endParaRPr lang="en-US"/>
          </a:p>
        </p:txBody>
      </p:sp>
    </p:spTree>
    <p:extLst>
      <p:ext uri="{BB962C8B-B14F-4D97-AF65-F5344CB8AC3E}">
        <p14:creationId xmlns:p14="http://schemas.microsoft.com/office/powerpoint/2010/main" val="740088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C47C1349-6C98-4725-B71F-FA8050B94C2C}" type="slidenum">
              <a:rPr lang="en-US" smtClean="0"/>
              <a:pPr>
                <a:defRPr/>
              </a:pPr>
              <a:t>28</a:t>
            </a:fld>
            <a:endParaRPr lang="en-US" dirty="0"/>
          </a:p>
        </p:txBody>
      </p:sp>
    </p:spTree>
    <p:extLst>
      <p:ext uri="{BB962C8B-B14F-4D97-AF65-F5344CB8AC3E}">
        <p14:creationId xmlns:p14="http://schemas.microsoft.com/office/powerpoint/2010/main" val="1186119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rtl="0" eaLnBrk="1" fontAlgn="t" latinLnBrk="0" hangingPunct="1"/>
            <a:r>
              <a:rPr lang="en-US" sz="1200" b="1" i="0" u="none" strike="noStrike" kern="1200" dirty="0">
                <a:solidFill>
                  <a:schemeClr val="tx1"/>
                </a:solidFill>
                <a:effectLst/>
                <a:latin typeface="+mn-lt"/>
                <a:ea typeface="+mn-ea"/>
                <a:cs typeface="+mn-cs"/>
              </a:rPr>
              <a:t>S</a:t>
            </a:r>
            <a:r>
              <a:rPr lang="en-US" sz="1200" b="0" i="0" u="none" strike="noStrike" kern="1200" dirty="0">
                <a:solidFill>
                  <a:schemeClr val="tx1"/>
                </a:solidFill>
                <a:effectLst/>
                <a:latin typeface="+mn-lt"/>
                <a:ea typeface="+mn-ea"/>
                <a:cs typeface="+mn-cs"/>
              </a:rPr>
              <a:t>poofing</a:t>
            </a:r>
            <a:endParaRPr lang="en-GB"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T</a:t>
            </a:r>
            <a:r>
              <a:rPr lang="en-US" sz="1200" b="0" i="0" u="none" strike="noStrike" kern="1200" dirty="0">
                <a:solidFill>
                  <a:schemeClr val="tx1"/>
                </a:solidFill>
                <a:effectLst/>
                <a:latin typeface="+mn-lt"/>
                <a:ea typeface="+mn-ea"/>
                <a:cs typeface="+mn-cs"/>
              </a:rPr>
              <a:t>ampering</a:t>
            </a:r>
            <a:endParaRPr lang="en-GB"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R</a:t>
            </a:r>
            <a:r>
              <a:rPr lang="en-US" sz="1200" b="0" i="0" u="none" strike="noStrike" kern="1200" dirty="0">
                <a:solidFill>
                  <a:schemeClr val="tx1"/>
                </a:solidFill>
                <a:effectLst/>
                <a:latin typeface="+mn-lt"/>
                <a:ea typeface="+mn-ea"/>
                <a:cs typeface="+mn-cs"/>
              </a:rPr>
              <a:t>epudiation</a:t>
            </a:r>
            <a:endParaRPr lang="en-GB"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nformation Disclosure</a:t>
            </a:r>
            <a:endParaRPr lang="en-GB"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D</a:t>
            </a:r>
            <a:r>
              <a:rPr lang="en-US" sz="1200" b="0" i="0" u="none" strike="noStrike" kern="1200" dirty="0">
                <a:solidFill>
                  <a:schemeClr val="tx1"/>
                </a:solidFill>
                <a:effectLst/>
                <a:latin typeface="+mn-lt"/>
                <a:ea typeface="+mn-ea"/>
                <a:cs typeface="+mn-cs"/>
              </a:rPr>
              <a:t>enial of Service</a:t>
            </a:r>
            <a:endParaRPr lang="en-GB"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E</a:t>
            </a:r>
            <a:r>
              <a:rPr lang="en-US" sz="1200" b="0" i="0" u="none" strike="noStrike" kern="1200" dirty="0">
                <a:solidFill>
                  <a:schemeClr val="tx1"/>
                </a:solidFill>
                <a:effectLst/>
                <a:latin typeface="+mn-lt"/>
                <a:ea typeface="+mn-ea"/>
                <a:cs typeface="+mn-cs"/>
              </a:rPr>
              <a:t>levation of Privilege</a:t>
            </a:r>
            <a:endParaRPr lang="en-GB" sz="1200" b="0" i="0" u="none" strike="noStrike" kern="1200" dirty="0">
              <a:solidFill>
                <a:schemeClr val="tx1"/>
              </a:solidFill>
              <a:effectLst/>
              <a:latin typeface="+mn-lt"/>
              <a:ea typeface="+mn-ea"/>
              <a:cs typeface="+mn-cs"/>
            </a:endParaRPr>
          </a:p>
          <a:p>
            <a:pPr>
              <a:defRPr/>
            </a:pPr>
            <a:endParaRPr lang="en-US" dirty="0"/>
          </a:p>
        </p:txBody>
      </p:sp>
      <p:sp>
        <p:nvSpPr>
          <p:cNvPr id="4" name="Slide Number Placeholder 3"/>
          <p:cNvSpPr>
            <a:spLocks noGrp="1"/>
          </p:cNvSpPr>
          <p:nvPr>
            <p:ph type="sldNum" sz="quarter" idx="5"/>
          </p:nvPr>
        </p:nvSpPr>
        <p:spPr/>
        <p:txBody>
          <a:bodyPr/>
          <a:lstStyle/>
          <a:p>
            <a:pPr>
              <a:defRPr/>
            </a:pPr>
            <a:fld id="{0F4BEC60-A2BE-4F05-8D38-115F0B512B93}" type="slidenum">
              <a:rPr lang="en-US" smtClean="0"/>
              <a:pPr>
                <a:defRPr/>
              </a:pPr>
              <a:t>29</a:t>
            </a:fld>
            <a:endParaRPr lang="en-US" dirty="0"/>
          </a:p>
        </p:txBody>
      </p:sp>
    </p:spTree>
    <p:extLst>
      <p:ext uri="{BB962C8B-B14F-4D97-AF65-F5344CB8AC3E}">
        <p14:creationId xmlns:p14="http://schemas.microsoft.com/office/powerpoint/2010/main" val="2699578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Rank each item 0</a:t>
            </a:r>
            <a:r>
              <a:rPr lang="en-GB" baseline="0" dirty="0"/>
              <a:t> to 10 and then calculate the Risk</a:t>
            </a:r>
          </a:p>
          <a:p>
            <a:r>
              <a:rPr lang="en-GB" baseline="0" dirty="0"/>
              <a:t>This allows prioritisation of risk</a:t>
            </a:r>
            <a:endParaRPr lang="en-GB" dirty="0"/>
          </a:p>
        </p:txBody>
      </p:sp>
      <p:sp>
        <p:nvSpPr>
          <p:cNvPr id="4" name="Slide Number Placeholder 3"/>
          <p:cNvSpPr>
            <a:spLocks noGrp="1"/>
          </p:cNvSpPr>
          <p:nvPr>
            <p:ph type="sldNum" sz="quarter" idx="10"/>
          </p:nvPr>
        </p:nvSpPr>
        <p:spPr/>
        <p:txBody>
          <a:bodyPr/>
          <a:lstStyle/>
          <a:p>
            <a:fld id="{9C104EA3-AACB-4257-871B-31513BD1B544}" type="slidenum">
              <a:rPr lang="en-GB" smtClean="0"/>
              <a:t>30</a:t>
            </a:fld>
            <a:endParaRPr lang="en-GB"/>
          </a:p>
        </p:txBody>
      </p:sp>
    </p:spTree>
    <p:extLst>
      <p:ext uri="{BB962C8B-B14F-4D97-AF65-F5344CB8AC3E}">
        <p14:creationId xmlns:p14="http://schemas.microsoft.com/office/powerpoint/2010/main" val="538270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32</a:t>
            </a:fld>
            <a:endParaRPr lang="en-GB"/>
          </a:p>
        </p:txBody>
      </p:sp>
    </p:spTree>
    <p:extLst>
      <p:ext uri="{BB962C8B-B14F-4D97-AF65-F5344CB8AC3E}">
        <p14:creationId xmlns:p14="http://schemas.microsoft.com/office/powerpoint/2010/main" val="664195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To address identified threats to an application design</a:t>
            </a:r>
          </a:p>
          <a:p>
            <a:endParaRPr lang="en-US" dirty="0"/>
          </a:p>
        </p:txBody>
      </p:sp>
      <p:sp>
        <p:nvSpPr>
          <p:cNvPr id="4" name="Slide Number Placeholder 3"/>
          <p:cNvSpPr>
            <a:spLocks noGrp="1"/>
          </p:cNvSpPr>
          <p:nvPr>
            <p:ph type="sldNum" sz="quarter" idx="5"/>
          </p:nvPr>
        </p:nvSpPr>
        <p:spPr/>
        <p:txBody>
          <a:bodyPr/>
          <a:lstStyle/>
          <a:p>
            <a:pPr>
              <a:defRPr/>
            </a:pPr>
            <a:fld id="{2FCA1661-05D6-4752-908F-E3BD0A89F23F}" type="slidenum">
              <a:rPr lang="en-US" smtClean="0"/>
              <a:pPr>
                <a:defRPr/>
              </a:pPr>
              <a:t>33</a:t>
            </a:fld>
            <a:endParaRPr lang="en-US" dirty="0"/>
          </a:p>
        </p:txBody>
      </p:sp>
    </p:spTree>
    <p:extLst>
      <p:ext uri="{BB962C8B-B14F-4D97-AF65-F5344CB8AC3E}">
        <p14:creationId xmlns:p14="http://schemas.microsoft.com/office/powerpoint/2010/main" val="1779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02D13C73-DFE8-46C5-AEC8-A5A79AAB55D5}" type="slidenum">
              <a:rPr lang="en-US" smtClean="0"/>
              <a:pPr>
                <a:defRPr/>
              </a:pPr>
              <a:t>34</a:t>
            </a:fld>
            <a:endParaRPr lang="en-US" dirty="0"/>
          </a:p>
        </p:txBody>
      </p:sp>
    </p:spTree>
    <p:extLst>
      <p:ext uri="{BB962C8B-B14F-4D97-AF65-F5344CB8AC3E}">
        <p14:creationId xmlns:p14="http://schemas.microsoft.com/office/powerpoint/2010/main" val="271262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 you trust stuff inside your network</a:t>
            </a:r>
          </a:p>
        </p:txBody>
      </p:sp>
      <p:sp>
        <p:nvSpPr>
          <p:cNvPr id="4" name="Slide Number Placeholder 3"/>
          <p:cNvSpPr>
            <a:spLocks noGrp="1"/>
          </p:cNvSpPr>
          <p:nvPr>
            <p:ph type="sldNum" sz="quarter" idx="10"/>
          </p:nvPr>
        </p:nvSpPr>
        <p:spPr/>
        <p:txBody>
          <a:bodyPr/>
          <a:lstStyle/>
          <a:p>
            <a:fld id="{911BD496-15B2-4950-9AA0-F7265F4074F9}" type="slidenum">
              <a:rPr lang="en-GB" smtClean="0"/>
              <a:t>6</a:t>
            </a:fld>
            <a:endParaRPr lang="en-GB"/>
          </a:p>
        </p:txBody>
      </p:sp>
    </p:spTree>
    <p:extLst>
      <p:ext uri="{BB962C8B-B14F-4D97-AF65-F5344CB8AC3E}">
        <p14:creationId xmlns:p14="http://schemas.microsoft.com/office/powerpoint/2010/main" val="3101503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76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078BC42-8746-4801-9A14-1C7B308A95BC}" type="slidenum">
              <a:rPr lang="en-US"/>
              <a:pPr fontAlgn="base">
                <a:spcBef>
                  <a:spcPct val="0"/>
                </a:spcBef>
                <a:spcAft>
                  <a:spcPct val="0"/>
                </a:spcAft>
                <a:defRPr/>
              </a:pPr>
              <a:t>35</a:t>
            </a:fld>
            <a:endParaRPr lang="en-US"/>
          </a:p>
        </p:txBody>
      </p:sp>
    </p:spTree>
    <p:extLst>
      <p:ext uri="{BB962C8B-B14F-4D97-AF65-F5344CB8AC3E}">
        <p14:creationId xmlns:p14="http://schemas.microsoft.com/office/powerpoint/2010/main" val="3080385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p:txBody>
          <a:bodyPr wrap="square" numCol="1" anchor="t" anchorCtr="0" compatLnSpc="1">
            <a:prstTxWarp prst="textNoShape">
              <a:avLst/>
            </a:prstTxWarp>
            <a:normAutofit/>
          </a:bodyPr>
          <a:lstStyle/>
          <a:p>
            <a:pPr>
              <a:defRPr/>
            </a:pPr>
            <a:endParaRPr lang="en-US" dirty="0"/>
          </a:p>
        </p:txBody>
      </p:sp>
      <p:sp>
        <p:nvSpPr>
          <p:cNvPr id="7168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5D3476-2E58-4585-9E32-B4A25F10074B}" type="slidenum">
              <a:rPr lang="en-US"/>
              <a:pPr fontAlgn="base">
                <a:spcBef>
                  <a:spcPct val="0"/>
                </a:spcBef>
                <a:spcAft>
                  <a:spcPct val="0"/>
                </a:spcAft>
                <a:defRPr/>
              </a:pPr>
              <a:t>36</a:t>
            </a:fld>
            <a:endParaRPr lang="en-US"/>
          </a:p>
        </p:txBody>
      </p:sp>
    </p:spTree>
    <p:extLst>
      <p:ext uri="{BB962C8B-B14F-4D97-AF65-F5344CB8AC3E}">
        <p14:creationId xmlns:p14="http://schemas.microsoft.com/office/powerpoint/2010/main" val="1175917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a:t>Evaluate your application and think minimally!</a:t>
            </a:r>
          </a:p>
          <a:p>
            <a:pPr eaLnBrk="1" hangingPunct="1"/>
            <a:r>
              <a:rPr lang="en-US" dirty="0"/>
              <a:t>What is the minimum access level your application requires to perform its functions?</a:t>
            </a:r>
          </a:p>
          <a:p>
            <a:pPr eaLnBrk="1" hangingPunct="1"/>
            <a:r>
              <a:rPr lang="en-US" dirty="0"/>
              <a:t>Elevate privileges only when needed, and then release those elevated privileges when their purposes have been satisfied</a:t>
            </a:r>
          </a:p>
          <a:p>
            <a:pPr eaLnBrk="1" hangingPunct="1">
              <a:spcBef>
                <a:spcPct val="0"/>
              </a:spcBef>
            </a:pPr>
            <a:endParaRPr lang="en-US" dirty="0"/>
          </a:p>
        </p:txBody>
      </p:sp>
      <p:sp>
        <p:nvSpPr>
          <p:cNvPr id="798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73E792-8D47-40E8-A029-45C7A9051441}" type="slidenum">
              <a:rPr lang="en-US"/>
              <a:pPr fontAlgn="base">
                <a:spcBef>
                  <a:spcPct val="0"/>
                </a:spcBef>
                <a:spcAft>
                  <a:spcPct val="0"/>
                </a:spcAft>
                <a:defRPr/>
              </a:pPr>
              <a:t>37</a:t>
            </a:fld>
            <a:endParaRPr lang="en-US"/>
          </a:p>
        </p:txBody>
      </p:sp>
    </p:spTree>
    <p:extLst>
      <p:ext uri="{BB962C8B-B14F-4D97-AF65-F5344CB8AC3E}">
        <p14:creationId xmlns:p14="http://schemas.microsoft.com/office/powerpoint/2010/main" val="12855730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01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1D2343-4B7E-4044-8621-753AAE89327F}" type="slidenum">
              <a:rPr lang="en-US"/>
              <a:pPr fontAlgn="base">
                <a:spcBef>
                  <a:spcPct val="0"/>
                </a:spcBef>
                <a:spcAft>
                  <a:spcPct val="0"/>
                </a:spcAft>
                <a:defRPr/>
              </a:pPr>
              <a:t>38</a:t>
            </a:fld>
            <a:endParaRPr lang="en-US"/>
          </a:p>
        </p:txBody>
      </p:sp>
    </p:spTree>
    <p:extLst>
      <p:ext uri="{BB962C8B-B14F-4D97-AF65-F5344CB8AC3E}">
        <p14:creationId xmlns:p14="http://schemas.microsoft.com/office/powerpoint/2010/main" val="2475773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DA74B5-13C7-4539-A9B5-C584590148A4}" type="slidenum">
              <a:rPr lang="en-US" smtClean="0"/>
              <a:pPr fontAlgn="base">
                <a:spcBef>
                  <a:spcPct val="0"/>
                </a:spcBef>
                <a:spcAft>
                  <a:spcPct val="0"/>
                </a:spcAft>
                <a:defRPr/>
              </a:pPr>
              <a:t>39</a:t>
            </a:fld>
            <a:endParaRPr lang="en-US"/>
          </a:p>
        </p:txBody>
      </p:sp>
    </p:spTree>
    <p:extLst>
      <p:ext uri="{BB962C8B-B14F-4D97-AF65-F5344CB8AC3E}">
        <p14:creationId xmlns:p14="http://schemas.microsoft.com/office/powerpoint/2010/main" val="2205232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p:spPr>
      </p:sp>
      <p:sp>
        <p:nvSpPr>
          <p:cNvPr id="33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BB6CBD06-EDE6-4069-900A-C08D9C461537}" type="slidenum">
              <a:rPr lang="en-US" smtClean="0"/>
              <a:pPr>
                <a:defRPr/>
              </a:pPr>
              <a:t>40</a:t>
            </a:fld>
            <a:endParaRPr lang="en-US" dirty="0"/>
          </a:p>
        </p:txBody>
      </p:sp>
    </p:spTree>
    <p:extLst>
      <p:ext uri="{BB962C8B-B14F-4D97-AF65-F5344CB8AC3E}">
        <p14:creationId xmlns:p14="http://schemas.microsoft.com/office/powerpoint/2010/main" val="3646999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Microsoft SDL Banned APIs: </a:t>
            </a:r>
            <a:r>
              <a:rPr lang="en-US" sz="1200" dirty="0">
                <a:solidFill>
                  <a:schemeClr val="tx1"/>
                </a:solidFill>
              </a:rPr>
              <a:t>A documented list of function calls and libraries that are prohibited for use by new applications and legacy applications.</a:t>
            </a:r>
          </a:p>
          <a:p>
            <a:endParaRPr lang="en-US" dirty="0"/>
          </a:p>
        </p:txBody>
      </p:sp>
      <p:sp>
        <p:nvSpPr>
          <p:cNvPr id="4" name="Slide Number Placeholder 3"/>
          <p:cNvSpPr>
            <a:spLocks noGrp="1"/>
          </p:cNvSpPr>
          <p:nvPr>
            <p:ph type="sldNum" sz="quarter" idx="5"/>
          </p:nvPr>
        </p:nvSpPr>
        <p:spPr/>
        <p:txBody>
          <a:bodyPr/>
          <a:lstStyle/>
          <a:p>
            <a:pPr>
              <a:defRPr/>
            </a:pPr>
            <a:fld id="{960842CE-F068-4922-A45C-7ABE52773D87}" type="slidenum">
              <a:rPr lang="en-US" smtClean="0"/>
              <a:pPr>
                <a:defRPr/>
              </a:pPr>
              <a:t>41</a:t>
            </a:fld>
            <a:endParaRPr lang="en-US" dirty="0"/>
          </a:p>
        </p:txBody>
      </p:sp>
    </p:spTree>
    <p:extLst>
      <p:ext uri="{BB962C8B-B14F-4D97-AF65-F5344CB8AC3E}">
        <p14:creationId xmlns:p14="http://schemas.microsoft.com/office/powerpoint/2010/main" val="1571965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402FF47-6138-40F6-AB88-C5133B1ADDAD}" type="slidenum">
              <a:rPr lang="en-US" smtClean="0"/>
              <a:pPr fontAlgn="base">
                <a:spcBef>
                  <a:spcPct val="0"/>
                </a:spcBef>
                <a:spcAft>
                  <a:spcPct val="0"/>
                </a:spcAft>
                <a:defRPr/>
              </a:pPr>
              <a:t>42</a:t>
            </a:fld>
            <a:endParaRPr lang="en-US"/>
          </a:p>
        </p:txBody>
      </p:sp>
    </p:spTree>
    <p:extLst>
      <p:ext uri="{BB962C8B-B14F-4D97-AF65-F5344CB8AC3E}">
        <p14:creationId xmlns:p14="http://schemas.microsoft.com/office/powerpoint/2010/main" val="2615576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43</a:t>
            </a:fld>
            <a:endParaRPr lang="en-GB"/>
          </a:p>
        </p:txBody>
      </p:sp>
    </p:spTree>
    <p:extLst>
      <p:ext uri="{BB962C8B-B14F-4D97-AF65-F5344CB8AC3E}">
        <p14:creationId xmlns:p14="http://schemas.microsoft.com/office/powerpoint/2010/main" val="2158181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751BFA9E-201A-4F7B-BA6B-11C00EE1C32C}" type="slidenum">
              <a:rPr lang="en-US" smtClean="0"/>
              <a:pPr>
                <a:defRPr/>
              </a:pPr>
              <a:t>44</a:t>
            </a:fld>
            <a:endParaRPr lang="en-US" dirty="0"/>
          </a:p>
        </p:txBody>
      </p:sp>
    </p:spTree>
    <p:extLst>
      <p:ext uri="{BB962C8B-B14F-4D97-AF65-F5344CB8AC3E}">
        <p14:creationId xmlns:p14="http://schemas.microsoft.com/office/powerpoint/2010/main" val="418447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7</a:t>
            </a:fld>
            <a:endParaRPr lang="en-GB"/>
          </a:p>
        </p:txBody>
      </p:sp>
    </p:spTree>
    <p:extLst>
      <p:ext uri="{BB962C8B-B14F-4D97-AF65-F5344CB8AC3E}">
        <p14:creationId xmlns:p14="http://schemas.microsoft.com/office/powerpoint/2010/main" val="1652702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575CD16-D2A7-4804-8AE0-21A9713CA217}" type="slidenum">
              <a:rPr lang="en-US"/>
              <a:pPr/>
              <a:t>45</a:t>
            </a:fld>
            <a:endParaRPr lang="en-US"/>
          </a:p>
        </p:txBody>
      </p:sp>
      <p:sp>
        <p:nvSpPr>
          <p:cNvPr id="264194"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480815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a:defRPr/>
            </a:pPr>
            <a:fld id="{972B0E3A-569E-47A1-AD49-2C1CCAE870A5}" type="slidenum">
              <a:rPr lang="en-US" smtClean="0"/>
              <a:pPr>
                <a:defRPr/>
              </a:pPr>
              <a:t>46</a:t>
            </a:fld>
            <a:endParaRPr lang="en-US" dirty="0"/>
          </a:p>
        </p:txBody>
      </p:sp>
    </p:spTree>
    <p:extLst>
      <p:ext uri="{BB962C8B-B14F-4D97-AF65-F5344CB8AC3E}">
        <p14:creationId xmlns:p14="http://schemas.microsoft.com/office/powerpoint/2010/main" val="274006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6C6F70F1-29FE-47C5-BA63-139F7E460481}" type="slidenum">
              <a:rPr lang="en-US" smtClean="0"/>
              <a:pPr>
                <a:defRPr/>
              </a:pPr>
              <a:t>47</a:t>
            </a:fld>
            <a:endParaRPr lang="en-US" dirty="0"/>
          </a:p>
        </p:txBody>
      </p:sp>
    </p:spTree>
    <p:extLst>
      <p:ext uri="{BB962C8B-B14F-4D97-AF65-F5344CB8AC3E}">
        <p14:creationId xmlns:p14="http://schemas.microsoft.com/office/powerpoint/2010/main" val="15879407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itchFamily="34" charset="0"/>
              </a:rPr>
              <a:t>Security code reviews are not meant to replace other assessment activities, and certainly is not to be considered a “silver bullet”</a:t>
            </a:r>
          </a:p>
          <a:p>
            <a:pPr>
              <a:defRPr/>
            </a:pPr>
            <a:endParaRPr lang="en-US" dirty="0"/>
          </a:p>
        </p:txBody>
      </p:sp>
      <p:sp>
        <p:nvSpPr>
          <p:cNvPr id="4" name="Slide Number Placeholder 3"/>
          <p:cNvSpPr>
            <a:spLocks noGrp="1"/>
          </p:cNvSpPr>
          <p:nvPr>
            <p:ph type="sldNum" sz="quarter" idx="5"/>
          </p:nvPr>
        </p:nvSpPr>
        <p:spPr/>
        <p:txBody>
          <a:bodyPr/>
          <a:lstStyle/>
          <a:p>
            <a:pPr>
              <a:defRPr/>
            </a:pPr>
            <a:fld id="{4FD9C2C7-8799-4937-998F-27C4903C4D0E}" type="slidenum">
              <a:rPr lang="en-US" smtClean="0"/>
              <a:pPr>
                <a:defRPr/>
              </a:pPr>
              <a:t>48</a:t>
            </a:fld>
            <a:endParaRPr lang="en-US" dirty="0"/>
          </a:p>
        </p:txBody>
      </p:sp>
    </p:spTree>
    <p:extLst>
      <p:ext uri="{BB962C8B-B14F-4D97-AF65-F5344CB8AC3E}">
        <p14:creationId xmlns:p14="http://schemas.microsoft.com/office/powerpoint/2010/main" val="1378216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Audit:</a:t>
            </a:r>
            <a:r>
              <a:rPr lang="en-US" dirty="0"/>
              <a:t> checklist, incident response plan completed, release archive available.</a:t>
            </a:r>
          </a:p>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50</a:t>
            </a:fld>
            <a:endParaRPr lang="en-GB"/>
          </a:p>
        </p:txBody>
      </p:sp>
    </p:spTree>
    <p:extLst>
      <p:ext uri="{BB962C8B-B14F-4D97-AF65-F5344CB8AC3E}">
        <p14:creationId xmlns:p14="http://schemas.microsoft.com/office/powerpoint/2010/main" val="3043094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Audit:</a:t>
            </a:r>
            <a:r>
              <a:rPr lang="en-US" dirty="0"/>
              <a:t> all steps implemented? What worked? What didn’t work? After-action report.</a:t>
            </a:r>
          </a:p>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51</a:t>
            </a:fld>
            <a:endParaRPr lang="en-GB"/>
          </a:p>
        </p:txBody>
      </p:sp>
    </p:spTree>
    <p:extLst>
      <p:ext uri="{BB962C8B-B14F-4D97-AF65-F5344CB8AC3E}">
        <p14:creationId xmlns:p14="http://schemas.microsoft.com/office/powerpoint/2010/main" val="1578957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Popular in the Open Source space, used to be called Sonar</a:t>
            </a:r>
          </a:p>
        </p:txBody>
      </p:sp>
      <p:sp>
        <p:nvSpPr>
          <p:cNvPr id="4" name="Slide Number Placeholder 3"/>
          <p:cNvSpPr>
            <a:spLocks noGrp="1"/>
          </p:cNvSpPr>
          <p:nvPr>
            <p:ph type="sldNum" sz="quarter" idx="10"/>
          </p:nvPr>
        </p:nvSpPr>
        <p:spPr/>
        <p:txBody>
          <a:bodyPr/>
          <a:lstStyle/>
          <a:p>
            <a:fld id="{F408CBA1-4472-4628-9C68-3F9C170C0C48}" type="slidenum">
              <a:rPr lang="en-GB" smtClean="0"/>
              <a:t>56</a:t>
            </a:fld>
            <a:endParaRPr lang="en-GB"/>
          </a:p>
        </p:txBody>
      </p:sp>
    </p:spTree>
    <p:extLst>
      <p:ext uri="{BB962C8B-B14F-4D97-AF65-F5344CB8AC3E}">
        <p14:creationId xmlns:p14="http://schemas.microsoft.com/office/powerpoint/2010/main" val="15028781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Microsoft see it fitting in</a:t>
            </a:r>
          </a:p>
        </p:txBody>
      </p:sp>
      <p:sp>
        <p:nvSpPr>
          <p:cNvPr id="4" name="Slide Number Placeholder 3"/>
          <p:cNvSpPr>
            <a:spLocks noGrp="1"/>
          </p:cNvSpPr>
          <p:nvPr>
            <p:ph type="sldNum" sz="quarter" idx="10"/>
          </p:nvPr>
        </p:nvSpPr>
        <p:spPr/>
        <p:txBody>
          <a:bodyPr/>
          <a:lstStyle/>
          <a:p>
            <a:fld id="{F408CBA1-4472-4628-9C68-3F9C170C0C48}" type="slidenum">
              <a:rPr lang="en-GB" smtClean="0"/>
              <a:t>57</a:t>
            </a:fld>
            <a:endParaRPr lang="en-GB"/>
          </a:p>
        </p:txBody>
      </p:sp>
    </p:spTree>
    <p:extLst>
      <p:ext uri="{BB962C8B-B14F-4D97-AF65-F5344CB8AC3E}">
        <p14:creationId xmlns:p14="http://schemas.microsoft.com/office/powerpoint/2010/main" val="3097494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58</a:t>
            </a:fld>
            <a:endParaRPr lang="en-GB"/>
          </a:p>
        </p:txBody>
      </p:sp>
    </p:spTree>
    <p:extLst>
      <p:ext uri="{BB962C8B-B14F-4D97-AF65-F5344CB8AC3E}">
        <p14:creationId xmlns:p14="http://schemas.microsoft.com/office/powerpoint/2010/main" val="3028909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59</a:t>
            </a:fld>
            <a:endParaRPr lang="en-GB"/>
          </a:p>
        </p:txBody>
      </p:sp>
    </p:spTree>
    <p:extLst>
      <p:ext uri="{BB962C8B-B14F-4D97-AF65-F5344CB8AC3E}">
        <p14:creationId xmlns:p14="http://schemas.microsoft.com/office/powerpoint/2010/main" val="172767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6575CD16-D2A7-4804-8AE0-21A9713CA217}" type="slidenum">
              <a:rPr lang="en-US"/>
              <a:pPr/>
              <a:t>8</a:t>
            </a:fld>
            <a:endParaRPr lang="en-US"/>
          </a:p>
        </p:txBody>
      </p:sp>
      <p:sp>
        <p:nvSpPr>
          <p:cNvPr id="264194" name="Rectangle 2"/>
          <p:cNvSpPr>
            <a:spLocks noGrp="1" noRot="1" noChangeAspect="1" noChangeArrowheads="1" noTextEdit="1"/>
          </p:cNvSpPr>
          <p:nvPr>
            <p:ph type="sldImg"/>
          </p:nvPr>
        </p:nvSpPr>
        <p:spPr>
          <a:ln/>
        </p:spPr>
      </p:sp>
      <p:sp>
        <p:nvSpPr>
          <p:cNvPr id="2" name="Notes Placeholder 1"/>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91906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60</a:t>
            </a:fld>
            <a:endParaRPr lang="en-GB"/>
          </a:p>
        </p:txBody>
      </p:sp>
    </p:spTree>
    <p:extLst>
      <p:ext uri="{BB962C8B-B14F-4D97-AF65-F5344CB8AC3E}">
        <p14:creationId xmlns:p14="http://schemas.microsoft.com/office/powerpoint/2010/main" val="37001676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61</a:t>
            </a:fld>
            <a:endParaRPr lang="en-GB"/>
          </a:p>
        </p:txBody>
      </p:sp>
    </p:spTree>
    <p:extLst>
      <p:ext uri="{BB962C8B-B14F-4D97-AF65-F5344CB8AC3E}">
        <p14:creationId xmlns:p14="http://schemas.microsoft.com/office/powerpoint/2010/main" val="3835651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F3A1352F-BCC9-4A9D-968B-369DC4403E4B}" type="slidenum">
              <a:rPr lang="en-US"/>
              <a:pPr/>
              <a:t>62</a:t>
            </a:fld>
            <a:endParaRPr lang="en-US">
              <a:latin typeface="Trebuchet MS" pitchFamily="34" charset="0"/>
            </a:endParaRPr>
          </a:p>
        </p:txBody>
      </p:sp>
      <p:sp>
        <p:nvSpPr>
          <p:cNvPr id="719874" name="Rectangle 2"/>
          <p:cNvSpPr>
            <a:spLocks noGrp="1" noRot="1" noChangeAspect="1" noChangeArrowheads="1" noTextEdit="1"/>
          </p:cNvSpPr>
          <p:nvPr>
            <p:ph type="sldImg"/>
          </p:nvPr>
        </p:nvSpPr>
        <p:spPr>
          <a:ln/>
        </p:spPr>
      </p:sp>
      <p:sp>
        <p:nvSpPr>
          <p:cNvPr id="719875" name="Rectangle 3"/>
          <p:cNvSpPr>
            <a:spLocks noGrp="1" noChangeArrowheads="1"/>
          </p:cNvSpPr>
          <p:nvPr>
            <p:ph type="body" idx="1"/>
          </p:nvPr>
        </p:nvSpPr>
        <p:spPr>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pPr marL="394127" indent="-394127">
              <a:spcBef>
                <a:spcPct val="20000"/>
              </a:spcBef>
            </a:pPr>
            <a:r>
              <a:rPr lang="en-US" dirty="0"/>
              <a:t>Good security practices take into account both the host and the application client</a:t>
            </a:r>
          </a:p>
          <a:p>
            <a:pPr marL="394127" indent="-394127">
              <a:spcBef>
                <a:spcPct val="20000"/>
              </a:spcBef>
            </a:pPr>
            <a:r>
              <a:rPr lang="en-US" dirty="0"/>
              <a:t>Create clearly written and easily accessible security guideline documentation</a:t>
            </a:r>
          </a:p>
          <a:p>
            <a:pPr marL="394127" indent="-394127">
              <a:spcBef>
                <a:spcPct val="20000"/>
              </a:spcBef>
            </a:pPr>
            <a:r>
              <a:rPr lang="en-US" dirty="0"/>
              <a:t>Create security checklists that include </a:t>
            </a:r>
            <a:br>
              <a:rPr lang="en-US" dirty="0"/>
            </a:br>
            <a:r>
              <a:rPr lang="en-US" dirty="0"/>
              <a:t>step-by-step instructions</a:t>
            </a:r>
          </a:p>
          <a:p>
            <a:endParaRPr lang="en-US" dirty="0"/>
          </a:p>
        </p:txBody>
      </p:sp>
    </p:spTree>
    <p:extLst>
      <p:ext uri="{BB962C8B-B14F-4D97-AF65-F5344CB8AC3E}">
        <p14:creationId xmlns:p14="http://schemas.microsoft.com/office/powerpoint/2010/main" val="1115179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desired enterprise security state is the condition where the protection strategies for an organization's critical assets and business processes are commensurate with the organization's risk appetite and risk tolerances.” – CERT</a:t>
            </a:r>
          </a:p>
          <a:p>
            <a:r>
              <a:rPr lang="en-GB" dirty="0"/>
              <a:t>Risk Appetite – defined through executive decision, influences amount of risk worth taking to achieve enterprise goals and missions</a:t>
            </a:r>
          </a:p>
          <a:p>
            <a:pPr lvl="1"/>
            <a:r>
              <a:rPr lang="en-GB" dirty="0"/>
              <a:t>Relates to risks that must be mitigated and managed</a:t>
            </a:r>
          </a:p>
          <a:p>
            <a:r>
              <a:rPr lang="en-GB" dirty="0"/>
              <a:t>Risk Tolerance – residual risk accepted</a:t>
            </a:r>
          </a:p>
          <a:p>
            <a:pPr lvl="1"/>
            <a:r>
              <a:rPr lang="en-GB" dirty="0"/>
              <a:t>Relates to risk for which no mitigation would be in place</a:t>
            </a:r>
          </a:p>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10</a:t>
            </a:fld>
            <a:endParaRPr lang="en-GB"/>
          </a:p>
        </p:txBody>
      </p:sp>
    </p:spTree>
    <p:extLst>
      <p:ext uri="{BB962C8B-B14F-4D97-AF65-F5344CB8AC3E}">
        <p14:creationId xmlns:p14="http://schemas.microsoft.com/office/powerpoint/2010/main" val="1848185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have (more than enough) security technologies, but we do not know how (and if) we are secure and we don’t know how to use them.</a:t>
            </a:r>
          </a:p>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11</a:t>
            </a:fld>
            <a:endParaRPr lang="en-GB"/>
          </a:p>
        </p:txBody>
      </p:sp>
    </p:spTree>
    <p:extLst>
      <p:ext uri="{BB962C8B-B14F-4D97-AF65-F5344CB8AC3E}">
        <p14:creationId xmlns:p14="http://schemas.microsoft.com/office/powerpoint/2010/main" val="53996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challenges faced when implementing security include balancing the advantages that the attacker has over the defenders, and how the degree of security affect users, as well as conveying the message that security does add business value. </a:t>
            </a:r>
          </a:p>
          <a:p>
            <a:r>
              <a:rPr lang="en-US" sz="1000" dirty="0"/>
              <a:t>Attackers vs. Defenders:</a:t>
            </a:r>
          </a:p>
          <a:p>
            <a:pPr lvl="1"/>
            <a:r>
              <a:rPr lang="en-US" sz="900" dirty="0"/>
              <a:t>The defender must protect all points; the attacker can choose the weakest point.</a:t>
            </a:r>
          </a:p>
          <a:p>
            <a:pPr lvl="1"/>
            <a:r>
              <a:rPr lang="en-US" sz="900" dirty="0"/>
              <a:t>The defender must be constantly vigilant; the attacker can attack at any time.</a:t>
            </a:r>
          </a:p>
          <a:p>
            <a:r>
              <a:rPr lang="en-US" sz="1000" dirty="0"/>
              <a:t>Security vs. Usability:</a:t>
            </a:r>
          </a:p>
          <a:p>
            <a:pPr lvl="1"/>
            <a:r>
              <a:rPr lang="en-US" sz="900" dirty="0"/>
              <a:t>Security can be taken to extremes, making the application too difficult to use. Secure developers should strive to make the system as secure as possible, but not to make it impossible to use.</a:t>
            </a:r>
          </a:p>
          <a:p>
            <a:pPr lvl="1"/>
            <a:r>
              <a:rPr lang="en-US" sz="900" dirty="0"/>
              <a:t>Complex and strong passwords are those that must contain a mixture of uppercase and lowercase letters, and possibly punctuation characters. They must also be long – perhaps 9 or more characters in length. </a:t>
            </a:r>
          </a:p>
          <a:p>
            <a:pPr lvl="1"/>
            <a:r>
              <a:rPr lang="en-US" sz="900" dirty="0"/>
              <a:t>However, there is often user resistance to strong passwords, because they are more difficult to remember. As soon as a user decides to write  down a password so that they can remember it, your security is compromised.</a:t>
            </a:r>
          </a:p>
          <a:p>
            <a:r>
              <a:rPr lang="en-US" sz="1000" dirty="0"/>
              <a:t>Security As An Afterthought:</a:t>
            </a:r>
          </a:p>
          <a:p>
            <a:pPr lvl="1"/>
            <a:r>
              <a:rPr lang="en-US" sz="900" dirty="0"/>
              <a:t>Security is often seen as a functionality disabler, as something that gets in the way. However, there is nothing more disabling than an attacker being able to get at your sensitive  data. There is also a perception that the cost of implementing security is high and the business benefits are unclear. However, the cost of poor security can be very high, and in exceptional circumstances, could result in business failure.</a:t>
            </a:r>
          </a:p>
          <a:p>
            <a:pPr lvl="1"/>
            <a:r>
              <a:rPr lang="en-US" sz="900" dirty="0"/>
              <a:t>Building security in from the start is essential to ensure a robust solution. If security is the last issue addressed, fixing of any security vulnerabilities that are discovered may break other product functionality, and in common with any other late changes in the product development cycle, it is much more expensive than if security is designed in in the first place.</a:t>
            </a:r>
          </a:p>
          <a:p>
            <a:endParaRPr lang="en-GB" dirty="0"/>
          </a:p>
        </p:txBody>
      </p:sp>
      <p:sp>
        <p:nvSpPr>
          <p:cNvPr id="4" name="Slide Number Placeholder 3"/>
          <p:cNvSpPr>
            <a:spLocks noGrp="1"/>
          </p:cNvSpPr>
          <p:nvPr>
            <p:ph type="sldNum" sz="quarter" idx="10"/>
          </p:nvPr>
        </p:nvSpPr>
        <p:spPr/>
        <p:txBody>
          <a:bodyPr/>
          <a:lstStyle/>
          <a:p>
            <a:fld id="{E009C7E4-EC3F-46D0-9F18-79B62F30C59E}" type="slidenum">
              <a:rPr lang="en-GB" smtClean="0"/>
              <a:t>12</a:t>
            </a:fld>
            <a:endParaRPr lang="en-GB"/>
          </a:p>
        </p:txBody>
      </p:sp>
    </p:spTree>
    <p:extLst>
      <p:ext uri="{BB962C8B-B14F-4D97-AF65-F5344CB8AC3E}">
        <p14:creationId xmlns:p14="http://schemas.microsoft.com/office/powerpoint/2010/main" val="3666610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1BD496-15B2-4950-9AA0-F7265F4074F9}" type="slidenum">
              <a:rPr lang="en-GB" smtClean="0"/>
              <a:t>13</a:t>
            </a:fld>
            <a:endParaRPr lang="en-GB"/>
          </a:p>
        </p:txBody>
      </p:sp>
    </p:spTree>
    <p:extLst>
      <p:ext uri="{BB962C8B-B14F-4D97-AF65-F5344CB8AC3E}">
        <p14:creationId xmlns:p14="http://schemas.microsoft.com/office/powerpoint/2010/main" val="23289763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15.png"/><Relationship Id="rId3" Type="http://schemas.openxmlformats.org/officeDocument/2006/relationships/image" Target="../media/image21.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44.png"/><Relationship Id="rId11" Type="http://schemas.openxmlformats.org/officeDocument/2006/relationships/image" Target="../media/image1.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730064"/>
          </a:xfrm>
        </p:spPr>
        <p:txBody>
          <a:bodyPr anchor="b"/>
          <a:lstStyle>
            <a:lvl1pPr>
              <a:defRPr sz="6000">
                <a:solidFill>
                  <a:schemeClr val="bg1"/>
                </a:solidFill>
              </a:defRPr>
            </a:lvl1pPr>
          </a:lstStyle>
          <a:p>
            <a:r>
              <a:rPr lang="en-US"/>
              <a:t>Click to edit Master title style</a:t>
            </a:r>
            <a:endParaRPr lang="en-GB"/>
          </a:p>
        </p:txBody>
      </p:sp>
      <p:sp>
        <p:nvSpPr>
          <p:cNvPr id="16" name="Text Placeholder 2"/>
          <p:cNvSpPr>
            <a:spLocks noGrp="1"/>
          </p:cNvSpPr>
          <p:nvPr>
            <p:ph type="body" idx="1"/>
          </p:nvPr>
        </p:nvSpPr>
        <p:spPr>
          <a:xfrm>
            <a:off x="831850" y="5403499"/>
            <a:ext cx="10515600" cy="113111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1276" y="2146258"/>
            <a:ext cx="2300779" cy="146446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03305" y="2146259"/>
            <a:ext cx="2565564" cy="1464463"/>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ty Webb">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Katy Webb</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Director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5377" y="1329246"/>
            <a:ext cx="2803774" cy="5528754"/>
          </a:xfrm>
          <a:prstGeom prst="rect">
            <a:avLst/>
          </a:prstGeom>
        </p:spPr>
      </p:pic>
    </p:spTree>
    <p:extLst>
      <p:ext uri="{BB962C8B-B14F-4D97-AF65-F5344CB8AC3E}">
        <p14:creationId xmlns:p14="http://schemas.microsoft.com/office/powerpoint/2010/main" val="2894850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6992" y="1565021"/>
            <a:ext cx="1943498" cy="5038699"/>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554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adawson</a:t>
            </a:r>
            <a:endParaRPr lang="en-GB" sz="1400" dirty="0">
              <a:solidFill>
                <a:schemeClr val="bg1"/>
              </a:solidFill>
            </a:endParaRPr>
          </a:p>
        </p:txBody>
      </p:sp>
      <p:sp>
        <p:nvSpPr>
          <p:cNvPr id="20" name="TextBox 19"/>
          <p:cNvSpPr txBox="1"/>
          <p:nvPr userDrawn="1"/>
        </p:nvSpPr>
        <p:spPr>
          <a:xfrm>
            <a:off x="985233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Manager</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63974" y="1861219"/>
            <a:ext cx="2417018" cy="4662752"/>
          </a:xfrm>
          <a:prstGeom prst="rect">
            <a:avLst/>
          </a:prstGeom>
        </p:spPr>
      </p:pic>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2573" y="1504109"/>
            <a:ext cx="1821734" cy="5023364"/>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444197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oshua Whit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Hancock</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9800" y="953714"/>
            <a:ext cx="2994216" cy="590428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Development Director</a:t>
            </a:r>
          </a:p>
        </p:txBody>
      </p:sp>
    </p:spTree>
    <p:extLst>
      <p:ext uri="{BB962C8B-B14F-4D97-AF65-F5344CB8AC3E}">
        <p14:creationId xmlns:p14="http://schemas.microsoft.com/office/powerpoint/2010/main" val="8181624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093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rhepworth</a:t>
            </a:r>
            <a:endParaRPr lang="en-GB" sz="1400" dirty="0">
              <a:solidFill>
                <a:schemeClr val="bg1"/>
              </a:solidFill>
            </a:endParaRPr>
          </a:p>
        </p:txBody>
      </p:sp>
      <p:sp>
        <p:nvSpPr>
          <p:cNvPr id="20" name="TextBox 19"/>
          <p:cNvSpPr txBox="1"/>
          <p:nvPr userDrawn="1"/>
        </p:nvSpPr>
        <p:spPr>
          <a:xfrm>
            <a:off x="10297726" y="3577228"/>
            <a:ext cx="1473891"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IT Director</a:t>
            </a:r>
          </a:p>
          <a:p>
            <a:r>
              <a:rPr lang="en-GB" sz="2400" dirty="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4683" y="1756983"/>
            <a:ext cx="2699120" cy="4822692"/>
          </a:xfrm>
          <a:prstGeom prst="rect">
            <a:avLst/>
          </a:prstGeom>
        </p:spPr>
      </p:pic>
      <p:pic>
        <p:nvPicPr>
          <p:cNvPr id="13" name="Picture 1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1886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blogs.blackmarble.co.uk/blogs/boss</a:t>
            </a:r>
          </a:p>
        </p:txBody>
      </p:sp>
      <p:sp>
        <p:nvSpPr>
          <p:cNvPr id="20" name="TextBox 19"/>
          <p:cNvSpPr txBox="1"/>
          <p:nvPr userDrawn="1"/>
        </p:nvSpPr>
        <p:spPr>
          <a:xfrm>
            <a:off x="9865659"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Managing Director</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8916" y="1967594"/>
            <a:ext cx="2883998" cy="4715001"/>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7865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richardfennell</a:t>
            </a:r>
            <a:endParaRPr lang="en-GB" sz="1400" dirty="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dirty="0">
                <a:solidFill>
                  <a:schemeClr val="bg1"/>
                </a:solidFill>
              </a:rPr>
              <a:t>blogs.blackmarble.co.uk/blogs/</a:t>
            </a:r>
            <a:r>
              <a:rPr lang="en-GB" sz="1400" dirty="0" err="1">
                <a:solidFill>
                  <a:schemeClr val="bg1"/>
                </a:solidFill>
              </a:rPr>
              <a:t>rfennell</a:t>
            </a:r>
            <a:endParaRPr lang="en-GB" sz="1400" dirty="0">
              <a:solidFill>
                <a:schemeClr val="bg1"/>
              </a:solidFill>
            </a:endParaRPr>
          </a:p>
        </p:txBody>
      </p:sp>
      <p:sp>
        <p:nvSpPr>
          <p:cNvPr id="20" name="TextBox 19"/>
          <p:cNvSpPr txBox="1"/>
          <p:nvPr userDrawn="1"/>
        </p:nvSpPr>
        <p:spPr>
          <a:xfrm>
            <a:off x="10025449" y="3577228"/>
            <a:ext cx="1933254"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Engineering Director</a:t>
            </a:r>
          </a:p>
          <a:p>
            <a:r>
              <a:rPr lang="en-GB" sz="2400" dirty="0">
                <a:solidFill>
                  <a:schemeClr val="bg1"/>
                </a:solidFill>
                <a:latin typeface="+mn-lt"/>
              </a:rPr>
              <a:t>Microsoft MVP</a:t>
            </a:r>
            <a:br>
              <a:rPr lang="en-GB" sz="2400" dirty="0">
                <a:solidFill>
                  <a:schemeClr val="bg1"/>
                </a:solidFill>
                <a:latin typeface="+mn-lt"/>
              </a:rPr>
            </a:br>
            <a:r>
              <a:rPr lang="en-GB" sz="2400" dirty="0">
                <a:solidFill>
                  <a:schemeClr val="bg1"/>
                </a:solidFill>
                <a:latin typeface="+mn-lt"/>
              </a:rPr>
              <a:t>(Visual Studio and Development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8538" y="1560655"/>
            <a:ext cx="1986927" cy="5142223"/>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userDrawn="1"/>
        </p:nvSpPr>
        <p:spPr>
          <a:xfrm>
            <a:off x="2713053" y="3579542"/>
            <a:ext cx="3342060" cy="858644"/>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a:t>Speaker Name</a:t>
            </a:r>
            <a:endParaRPr lang="en-GB" dirty="0"/>
          </a:p>
        </p:txBody>
      </p:sp>
      <p:sp>
        <p:nvSpPr>
          <p:cNvPr id="9" name="Text Placeholder 2"/>
          <p:cNvSpPr>
            <a:spLocks noGrp="1"/>
          </p:cNvSpPr>
          <p:nvPr>
            <p:ph type="body" idx="10"/>
          </p:nvPr>
        </p:nvSpPr>
        <p:spPr>
          <a:xfrm>
            <a:off x="2713053" y="4594303"/>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4" name="Title 1"/>
          <p:cNvSpPr txBox="1">
            <a:spLocks/>
          </p:cNvSpPr>
          <p:nvPr userDrawn="1"/>
        </p:nvSpPr>
        <p:spPr>
          <a:xfrm>
            <a:off x="8535424" y="3579542"/>
            <a:ext cx="3342060" cy="858644"/>
          </a:xfrm>
          <a:prstGeom prst="rect">
            <a:avLst/>
          </a:prstGeom>
        </p:spPr>
        <p:txBody>
          <a:bodyPr vert="horz" lIns="91440" tIns="45720" rIns="91440" bIns="45720" rtlCol="0" anchor="b">
            <a:normAutofit fontScale="550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a:t>Speaker Name</a:t>
            </a:r>
            <a:endParaRPr lang="en-GB" dirty="0"/>
          </a:p>
        </p:txBody>
      </p:sp>
      <p:sp>
        <p:nvSpPr>
          <p:cNvPr id="15" name="Text Placeholder 2"/>
          <p:cNvSpPr>
            <a:spLocks noGrp="1"/>
          </p:cNvSpPr>
          <p:nvPr>
            <p:ph type="body" idx="11"/>
          </p:nvPr>
        </p:nvSpPr>
        <p:spPr>
          <a:xfrm>
            <a:off x="8535424" y="4594303"/>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689077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dirty="0"/>
              <a:t>Catherine</a:t>
            </a:r>
          </a:p>
          <a:p>
            <a:pPr>
              <a:lnSpc>
                <a:spcPct val="100000"/>
              </a:lnSpc>
            </a:pPr>
            <a:r>
              <a:rPr lang="en-US" sz="3300" dirty="0"/>
              <a:t>Wheeler-Osman</a:t>
            </a:r>
            <a:endParaRPr lang="en-GB" sz="3300"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21645" y="1687484"/>
            <a:ext cx="3659890" cy="5170516"/>
          </a:xfrm>
          <a:prstGeom prst="rect">
            <a:avLst/>
          </a:prstGeom>
        </p:spPr>
      </p:pic>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767813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730064"/>
          </a:xfrm>
        </p:spPr>
        <p:txBody>
          <a:bodyPr anchor="b"/>
          <a:lstStyle>
            <a:lvl1pPr>
              <a:defRPr sz="6000">
                <a:solidFill>
                  <a:schemeClr val="bg1"/>
                </a:solidFill>
              </a:defRPr>
            </a:lvl1pPr>
          </a:lstStyle>
          <a:p>
            <a:r>
              <a:rPr lang="en-US"/>
              <a:t>Click to edit Master title style</a:t>
            </a:r>
            <a:endParaRPr lang="en-GB"/>
          </a:p>
        </p:txBody>
      </p:sp>
      <p:sp>
        <p:nvSpPr>
          <p:cNvPr id="16" name="Text Placeholder 2"/>
          <p:cNvSpPr>
            <a:spLocks noGrp="1"/>
          </p:cNvSpPr>
          <p:nvPr>
            <p:ph type="body" idx="1"/>
          </p:nvPr>
        </p:nvSpPr>
        <p:spPr>
          <a:xfrm>
            <a:off x="831850" y="5403499"/>
            <a:ext cx="10515600" cy="113111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4971241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Amy Gwyther</a:t>
            </a:r>
            <a:endParaRPr lang="en-GB" sz="3300"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31469" y="1872176"/>
            <a:ext cx="2174802" cy="5018776"/>
          </a:xfrm>
          <a:prstGeom prst="rect">
            <a:avLst/>
          </a:prstGeom>
        </p:spPr>
      </p:pic>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3707639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ss and Kat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Katy Webb</a:t>
            </a:r>
            <a:endParaRPr lang="en-GB" sz="3300"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79485" y="1573426"/>
            <a:ext cx="2679944" cy="5284573"/>
          </a:xfrm>
          <a:prstGeom prst="rect">
            <a:avLst/>
          </a:prstGeom>
        </p:spPr>
      </p:pic>
      <p:sp>
        <p:nvSpPr>
          <p:cNvPr id="11"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2"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Director</a:t>
            </a:r>
            <a:endParaRPr lang="en-GB" sz="2400" dirty="0">
              <a:latin typeface="+mn-lt"/>
            </a:endParaRPr>
          </a:p>
        </p:txBody>
      </p:sp>
    </p:spTree>
    <p:extLst>
      <p:ext uri="{BB962C8B-B14F-4D97-AF65-F5344CB8AC3E}">
        <p14:creationId xmlns:p14="http://schemas.microsoft.com/office/powerpoint/2010/main" val="636051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Robert</a:t>
            </a:r>
            <a:r>
              <a:rPr lang="en-US" sz="3300" baseline="0" dirty="0"/>
              <a:t> Hogg</a:t>
            </a:r>
            <a:endParaRPr lang="en-GB" sz="3300" dirty="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Hannah </a:t>
            </a:r>
            <a:r>
              <a:rPr lang="en-US" sz="3300" dirty="0" err="1"/>
              <a:t>Ackroyd</a:t>
            </a:r>
            <a:endParaRPr lang="en-GB" sz="3300"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338" y="1865265"/>
            <a:ext cx="2927937" cy="478683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90288" y="1894299"/>
            <a:ext cx="1843686" cy="4779926"/>
          </a:xfrm>
          <a:prstGeom prst="rect">
            <a:avLst/>
          </a:prstGeom>
        </p:spPr>
      </p:pic>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Managing Director</a:t>
            </a:r>
            <a:r>
              <a:rPr lang="en-US" sz="2400" baseline="0" dirty="0">
                <a:latin typeface="+mn-lt"/>
              </a:rPr>
              <a:t> at Black Marble, MVP and Microsoft Regional Director</a:t>
            </a:r>
            <a:endParaRPr lang="en-GB" sz="2400" dirty="0">
              <a:latin typeface="+mn-lt"/>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Business Development Manager</a:t>
            </a:r>
            <a:endParaRPr lang="en-GB" sz="2400" dirty="0">
              <a:latin typeface="+mn-lt"/>
            </a:endParaRPr>
          </a:p>
        </p:txBody>
      </p:sp>
    </p:spTree>
    <p:extLst>
      <p:ext uri="{BB962C8B-B14F-4D97-AF65-F5344CB8AC3E}">
        <p14:creationId xmlns:p14="http://schemas.microsoft.com/office/powerpoint/2010/main" val="1507480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nical Team">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a:off x="0" y="5080002"/>
            <a:ext cx="12192000" cy="1520922"/>
          </a:xfrm>
          <a:prstGeom prst="rect">
            <a:avLst/>
          </a:prstGeom>
          <a:solidFill>
            <a:srgbClr val="21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0652" y="1286058"/>
            <a:ext cx="1598617" cy="4237844"/>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38372" y="588458"/>
            <a:ext cx="1343238" cy="922295"/>
          </a:xfrm>
          <a:prstGeom prst="rect">
            <a:avLst/>
          </a:prstGeom>
        </p:spPr>
      </p:pic>
      <p:pic>
        <p:nvPicPr>
          <p:cNvPr id="19" name="Picture 2" descr="http://www.mhalliday.co.uk/wp/wp-content/uploads/2014/09/mbcs-logo-colour-small.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517535" y="532783"/>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www.gbbuk.com/wp-content/uploads/2012/10/CharteredEngineerC3.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89183" y="614047"/>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294697" y="584687"/>
            <a:ext cx="597635" cy="926065"/>
          </a:xfrm>
          <a:prstGeom prst="rect">
            <a:avLst/>
          </a:prstGeom>
        </p:spPr>
      </p:pic>
      <p:pic>
        <p:nvPicPr>
          <p:cNvPr id="39" name="Picture 3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42369" y="1436443"/>
            <a:ext cx="2174800" cy="4087459"/>
          </a:xfrm>
          <a:prstGeom prst="rect">
            <a:avLst/>
          </a:prstGeom>
        </p:spPr>
      </p:pic>
      <p:pic>
        <p:nvPicPr>
          <p:cNvPr id="40" name="Picture 3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918636" y="1347134"/>
            <a:ext cx="2187894" cy="4314302"/>
          </a:xfrm>
          <a:prstGeom prst="rect">
            <a:avLst/>
          </a:prstGeom>
        </p:spPr>
      </p:pic>
      <p:pic>
        <p:nvPicPr>
          <p:cNvPr id="43" name="Picture 4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32588" y="1264267"/>
            <a:ext cx="2129188" cy="4198539"/>
          </a:xfrm>
          <a:prstGeom prst="rect">
            <a:avLst/>
          </a:prstGeom>
        </p:spPr>
      </p:pic>
      <p:pic>
        <p:nvPicPr>
          <p:cNvPr id="44" name="Picture 4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195980" y="2990373"/>
            <a:ext cx="2024189" cy="3991494"/>
          </a:xfrm>
          <a:prstGeom prst="rect">
            <a:avLst/>
          </a:prstGeom>
        </p:spPr>
      </p:pic>
      <p:pic>
        <p:nvPicPr>
          <p:cNvPr id="48" name="Picture 4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349335" y="1412179"/>
            <a:ext cx="2036134" cy="4015047"/>
          </a:xfrm>
          <a:prstGeom prst="rect">
            <a:avLst/>
          </a:prstGeom>
        </p:spPr>
      </p:pic>
      <p:pic>
        <p:nvPicPr>
          <p:cNvPr id="52" name="Picture 5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880914" y="1351166"/>
            <a:ext cx="2011915" cy="3967291"/>
          </a:xfrm>
          <a:prstGeom prst="rect">
            <a:avLst/>
          </a:prstGeom>
        </p:spPr>
      </p:pic>
      <p:pic>
        <p:nvPicPr>
          <p:cNvPr id="54" name="Picture 53"/>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674459" y="1399205"/>
            <a:ext cx="2016595" cy="3976517"/>
          </a:xfrm>
          <a:prstGeom prst="rect">
            <a:avLst/>
          </a:prstGeom>
        </p:spPr>
      </p:pic>
      <p:pic>
        <p:nvPicPr>
          <p:cNvPr id="55" name="Picture 5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387117" y="1489825"/>
            <a:ext cx="1481825" cy="3928232"/>
          </a:xfrm>
          <a:prstGeom prst="rect">
            <a:avLst/>
          </a:prstGeom>
        </p:spPr>
      </p:pic>
      <p:pic>
        <p:nvPicPr>
          <p:cNvPr id="60" name="Picture 59"/>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096461" y="3070728"/>
            <a:ext cx="1988037" cy="3920206"/>
          </a:xfrm>
          <a:prstGeom prst="rect">
            <a:avLst/>
          </a:prstGeom>
        </p:spPr>
      </p:pic>
      <p:pic>
        <p:nvPicPr>
          <p:cNvPr id="61" name="Picture 6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722175" y="3070729"/>
            <a:ext cx="1992135" cy="3928285"/>
          </a:xfrm>
          <a:prstGeom prst="rect">
            <a:avLst/>
          </a:prstGeom>
        </p:spPr>
      </p:pic>
      <p:pic>
        <p:nvPicPr>
          <p:cNvPr id="62" name="Picture 6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5414090" y="3045789"/>
            <a:ext cx="1988038" cy="3920206"/>
          </a:xfrm>
          <a:prstGeom prst="rect">
            <a:avLst/>
          </a:prstGeom>
        </p:spPr>
      </p:pic>
      <p:pic>
        <p:nvPicPr>
          <p:cNvPr id="63" name="Picture 62"/>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58188" y="2866504"/>
            <a:ext cx="2112016" cy="4164677"/>
          </a:xfrm>
          <a:prstGeom prst="rect">
            <a:avLst/>
          </a:prstGeom>
        </p:spPr>
      </p:pic>
      <p:pic>
        <p:nvPicPr>
          <p:cNvPr id="64" name="Picture 6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284819" y="2950712"/>
            <a:ext cx="2052265" cy="4046855"/>
          </a:xfrm>
          <a:prstGeom prst="rect">
            <a:avLst/>
          </a:prstGeom>
        </p:spPr>
      </p:pic>
      <p:pic>
        <p:nvPicPr>
          <p:cNvPr id="65" name="Picture 6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6628442" y="2908067"/>
            <a:ext cx="2069859" cy="4081550"/>
          </a:xfrm>
          <a:prstGeom prst="rect">
            <a:avLst/>
          </a:prstGeom>
        </p:spPr>
      </p:pic>
      <p:pic>
        <p:nvPicPr>
          <p:cNvPr id="66" name="Picture 65"/>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975922" y="2800267"/>
            <a:ext cx="2138907" cy="4217705"/>
          </a:xfrm>
          <a:prstGeom prst="rect">
            <a:avLst/>
          </a:prstGeom>
        </p:spPr>
      </p:pic>
      <p:pic>
        <p:nvPicPr>
          <p:cNvPr id="67" name="Picture 6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943830" y="3202489"/>
            <a:ext cx="1903974" cy="3754439"/>
          </a:xfrm>
          <a:prstGeom prst="rect">
            <a:avLst/>
          </a:prstGeom>
        </p:spPr>
      </p:pic>
    </p:spTree>
    <p:extLst>
      <p:ext uri="{BB962C8B-B14F-4D97-AF65-F5344CB8AC3E}">
        <p14:creationId xmlns:p14="http://schemas.microsoft.com/office/powerpoint/2010/main" val="3285129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T Grou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1"/>
          <p:cNvSpPr txBox="1">
            <a:spLocks/>
          </p:cNvSpPr>
          <p:nvPr userDrawn="1"/>
        </p:nvSpPr>
        <p:spPr>
          <a:xfrm>
            <a:off x="6290785" y="4015493"/>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Rik Hepworth</a:t>
            </a:r>
            <a:endParaRPr lang="en-GB" sz="3300" dirty="0"/>
          </a:p>
        </p:txBody>
      </p:sp>
      <p:sp>
        <p:nvSpPr>
          <p:cNvPr id="11" name="Title 1"/>
          <p:cNvSpPr txBox="1">
            <a:spLocks/>
          </p:cNvSpPr>
          <p:nvPr userDrawn="1"/>
        </p:nvSpPr>
        <p:spPr>
          <a:xfrm>
            <a:off x="9088824" y="3988652"/>
            <a:ext cx="182089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IT Director</a:t>
            </a:r>
            <a:endParaRPr lang="en-GB" sz="2400" dirty="0">
              <a:latin typeface="+mn-lt"/>
            </a:endParaRPr>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79244" y="2010978"/>
            <a:ext cx="2386905" cy="460466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6199" y="1005084"/>
            <a:ext cx="2929628" cy="5776925"/>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1330" y="1756983"/>
            <a:ext cx="2699120" cy="4822692"/>
          </a:xfrm>
          <a:prstGeom prst="rect">
            <a:avLst/>
          </a:prstGeom>
        </p:spPr>
      </p:pic>
      <p:sp>
        <p:nvSpPr>
          <p:cNvPr id="20" name="Title 1"/>
          <p:cNvSpPr txBox="1">
            <a:spLocks/>
          </p:cNvSpPr>
          <p:nvPr userDrawn="1"/>
        </p:nvSpPr>
        <p:spPr>
          <a:xfrm>
            <a:off x="6293558" y="5314679"/>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Andy Dawson</a:t>
            </a:r>
            <a:endParaRPr lang="en-GB" sz="3300" dirty="0"/>
          </a:p>
        </p:txBody>
      </p:sp>
      <p:sp>
        <p:nvSpPr>
          <p:cNvPr id="21" name="Title 1"/>
          <p:cNvSpPr txBox="1">
            <a:spLocks/>
          </p:cNvSpPr>
          <p:nvPr userDrawn="1"/>
        </p:nvSpPr>
        <p:spPr>
          <a:xfrm>
            <a:off x="9097137" y="5287838"/>
            <a:ext cx="1820898"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IT Manager</a:t>
            </a:r>
            <a:endParaRPr lang="en-GB" sz="2400" dirty="0">
              <a:latin typeface="+mn-lt"/>
            </a:endParaRPr>
          </a:p>
        </p:txBody>
      </p:sp>
      <p:sp>
        <p:nvSpPr>
          <p:cNvPr id="22" name="Title 1"/>
          <p:cNvSpPr txBox="1">
            <a:spLocks/>
          </p:cNvSpPr>
          <p:nvPr userDrawn="1"/>
        </p:nvSpPr>
        <p:spPr>
          <a:xfrm>
            <a:off x="6296328" y="4664836"/>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dirty="0"/>
              <a:t>Andrew Davidson</a:t>
            </a:r>
            <a:endParaRPr lang="en-GB" sz="3300" dirty="0"/>
          </a:p>
        </p:txBody>
      </p:sp>
      <p:sp>
        <p:nvSpPr>
          <p:cNvPr id="23" name="Title 1"/>
          <p:cNvSpPr txBox="1">
            <a:spLocks/>
          </p:cNvSpPr>
          <p:nvPr userDrawn="1"/>
        </p:nvSpPr>
        <p:spPr>
          <a:xfrm>
            <a:off x="9832031" y="4646302"/>
            <a:ext cx="2034234"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dirty="0">
                <a:latin typeface="+mn-lt"/>
              </a:rPr>
              <a:t>IT Consultant</a:t>
            </a:r>
            <a:endParaRPr lang="en-GB" sz="2400" dirty="0">
              <a:latin typeface="+mn-lt"/>
            </a:endParaRPr>
          </a:p>
        </p:txBody>
      </p:sp>
    </p:spTree>
    <p:extLst>
      <p:ext uri="{BB962C8B-B14F-4D97-AF65-F5344CB8AC3E}">
        <p14:creationId xmlns:p14="http://schemas.microsoft.com/office/powerpoint/2010/main" val="2807072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702911"/>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5809170"/>
            <a:ext cx="2280406" cy="455303"/>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3744" y="4332398"/>
            <a:ext cx="3122692" cy="506382"/>
          </a:xfrm>
          <a:prstGeom prst="rect">
            <a:avLst/>
          </a:prstGeom>
        </p:spPr>
      </p:pic>
      <p:pic>
        <p:nvPicPr>
          <p:cNvPr id="16" name="Picture 15"/>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r="34011"/>
          <a:stretch/>
        </p:blipFill>
        <p:spPr bwMode="auto">
          <a:xfrm>
            <a:off x="1052986" y="1503126"/>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08101" y="5025732"/>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52986" y="2220910"/>
            <a:ext cx="3810000" cy="419100"/>
          </a:xfrm>
          <a:prstGeom prst="rect">
            <a:avLst/>
          </a:prstGeom>
        </p:spPr>
      </p:pic>
      <p:pic>
        <p:nvPicPr>
          <p:cNvPr id="19" name="Picture 1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43744" y="904892"/>
            <a:ext cx="2959700" cy="407079"/>
          </a:xfrm>
          <a:prstGeom prst="rect">
            <a:avLst/>
          </a:prstGeom>
        </p:spPr>
      </p:pic>
      <p:pic>
        <p:nvPicPr>
          <p:cNvPr id="23" name="Picture 2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2986" y="2998893"/>
            <a:ext cx="1538342" cy="432201"/>
          </a:xfrm>
          <a:prstGeom prst="rect">
            <a:avLst/>
          </a:prstGeom>
        </p:spPr>
      </p:pic>
      <p:pic>
        <p:nvPicPr>
          <p:cNvPr id="31" name="Picture 30"/>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11">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dirty="0"/>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dirty="0"/>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dirty="0"/>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dirty="0"/>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2" name="TextBox 21"/>
          <p:cNvSpPr txBox="1"/>
          <p:nvPr userDrawn="1"/>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541" r="16968"/>
          <a:stretch/>
        </p:blipFill>
        <p:spPr>
          <a:xfrm>
            <a:off x="681643" y="1687484"/>
            <a:ext cx="2104083" cy="5170516"/>
          </a:xfrm>
          <a:prstGeom prst="rect">
            <a:avLst/>
          </a:prstGeom>
        </p:spPr>
      </p:pic>
    </p:spTree>
    <p:extLst>
      <p:ext uri="{BB962C8B-B14F-4D97-AF65-F5344CB8AC3E}">
        <p14:creationId xmlns:p14="http://schemas.microsoft.com/office/powerpoint/2010/main" val="159073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Amy Gwyther</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1104" y="1723834"/>
            <a:ext cx="2209796" cy="5099531"/>
          </a:xfrm>
          <a:prstGeom prst="rect">
            <a:avLst/>
          </a:prstGeom>
        </p:spPr>
      </p:pic>
    </p:spTree>
    <p:extLst>
      <p:ext uri="{BB962C8B-B14F-4D97-AF65-F5344CB8AC3E}">
        <p14:creationId xmlns:p14="http://schemas.microsoft.com/office/powerpoint/2010/main" val="15353769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02" r:id="rId2"/>
    <p:sldLayoutId id="2147483650" r:id="rId3"/>
    <p:sldLayoutId id="2147483651" r:id="rId4"/>
    <p:sldLayoutId id="2147483660" r:id="rId5"/>
    <p:sldLayoutId id="2147483691" r:id="rId6"/>
    <p:sldLayoutId id="2147483666" r:id="rId7"/>
    <p:sldLayoutId id="2147483678" r:id="rId8"/>
    <p:sldLayoutId id="2147483682" r:id="rId9"/>
    <p:sldLayoutId id="2147483683" r:id="rId10"/>
    <p:sldLayoutId id="2147483684" r:id="rId11"/>
    <p:sldLayoutId id="2147483696" r:id="rId12"/>
    <p:sldLayoutId id="2147483697" r:id="rId13"/>
    <p:sldLayoutId id="2147483698" r:id="rId14"/>
    <p:sldLayoutId id="2147483699" r:id="rId15"/>
    <p:sldLayoutId id="2147483700" r:id="rId16"/>
    <p:sldLayoutId id="2147483701" r:id="rId17"/>
    <p:sldLayoutId id="2147483661" r:id="rId18"/>
    <p:sldLayoutId id="2147483674" r:id="rId19"/>
    <p:sldLayoutId id="2147483675" r:id="rId20"/>
    <p:sldLayoutId id="2147483676" r:id="rId21"/>
    <p:sldLayoutId id="2147483677" r:id="rId22"/>
    <p:sldLayoutId id="2147483695" r:id="rId23"/>
    <p:sldLayoutId id="2147483694" r:id="rId24"/>
    <p:sldLayoutId id="2147483665" r:id="rId25"/>
    <p:sldLayoutId id="2147483664" r:id="rId26"/>
    <p:sldLayoutId id="2147483652" r:id="rId27"/>
    <p:sldLayoutId id="2147483653" r:id="rId28"/>
    <p:sldLayoutId id="2147483654" r:id="rId29"/>
    <p:sldLayoutId id="2147483655" r:id="rId30"/>
    <p:sldLayoutId id="2147483662" r:id="rId31"/>
    <p:sldLayoutId id="2147483663" r:id="rId32"/>
    <p:sldLayoutId id="2147483685" r:id="rId33"/>
    <p:sldLayoutId id="2147483656" r:id="rId34"/>
    <p:sldLayoutId id="2147483657" r:id="rId35"/>
    <p:sldLayoutId id="2147483658" r:id="rId36"/>
    <p:sldLayoutId id="2147483659" r:id="rId37"/>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93.wmf"/><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0.png"/><Relationship Id="rId7" Type="http://schemas.openxmlformats.org/officeDocument/2006/relationships/image" Target="../media/image93.wmf"/><Relationship Id="rId2" Type="http://schemas.openxmlformats.org/officeDocument/2006/relationships/notesSlide" Target="../notesSlides/notesSlide18.xml"/><Relationship Id="rId1" Type="http://schemas.openxmlformats.org/officeDocument/2006/relationships/slideLayout" Target="../slideLayouts/slideLayout29.xml"/><Relationship Id="rId6" Type="http://schemas.openxmlformats.org/officeDocument/2006/relationships/image" Target="../media/image95.png"/><Relationship Id="rId5" Type="http://schemas.openxmlformats.org/officeDocument/2006/relationships/image" Target="../media/image94.wmf"/><Relationship Id="rId4" Type="http://schemas.openxmlformats.org/officeDocument/2006/relationships/image" Target="../media/image91.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9.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xml"/><Relationship Id="rId16" Type="http://schemas.openxmlformats.org/officeDocument/2006/relationships/image" Target="../media/image77.png"/><Relationship Id="rId1" Type="http://schemas.openxmlformats.org/officeDocument/2006/relationships/slideLayout" Target="../slideLayouts/slideLayout2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www.sonarsource.or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hyperlink" Target="http://docs.sonarqube.org/display/HOME/Developers'+Seven+Deadly+Sin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107.jpeg"/><Relationship Id="rId1" Type="http://schemas.openxmlformats.org/officeDocument/2006/relationships/slideLayout" Target="../slideLayouts/slideLayout29.xml"/><Relationship Id="rId4" Type="http://schemas.openxmlformats.org/officeDocument/2006/relationships/image" Target="../media/image108.jpeg"/></Relationships>
</file>

<file path=ppt/slides/_rels/slide64.xml.rels><?xml version="1.0" encoding="UTF-8" standalone="yes"?>
<Relationships xmlns="http://schemas.openxmlformats.org/package/2006/relationships"><Relationship Id="rId3" Type="http://schemas.openxmlformats.org/officeDocument/2006/relationships/hyperlink" Target="http://www.sonarqube.org/" TargetMode="External"/><Relationship Id="rId2" Type="http://schemas.openxmlformats.org/officeDocument/2006/relationships/hyperlink" Target="https://www.owasp.org/" TargetMode="External"/><Relationship Id="rId1" Type="http://schemas.openxmlformats.org/officeDocument/2006/relationships/slideLayout" Target="../slideLayouts/slideLayout3.xml"/><Relationship Id="rId5" Type="http://schemas.openxmlformats.org/officeDocument/2006/relationships/hyperlink" Target="https://msdn.microsoft.com/en-us/library/ms995349.aspx" TargetMode="External"/><Relationship Id="rId4" Type="http://schemas.openxmlformats.org/officeDocument/2006/relationships/hyperlink" Target="https://msdn.microsoft.com/en-us/security/aa570401.aspx"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normAutofit fontScale="90000"/>
          </a:bodyPr>
          <a:lstStyle/>
          <a:p>
            <a:r>
              <a:rPr lang="en-GB" dirty="0"/>
              <a:t>Managing Security Risk and Technical Debt</a:t>
            </a:r>
          </a:p>
        </p:txBody>
      </p:sp>
      <p:sp>
        <p:nvSpPr>
          <p:cNvPr id="30" name="Text Placeholder 29"/>
          <p:cNvSpPr>
            <a:spLocks noGrp="1"/>
          </p:cNvSpPr>
          <p:nvPr>
            <p:ph type="body" idx="1"/>
          </p:nvPr>
        </p:nvSpPr>
        <p:spPr/>
        <p:txBody>
          <a:bodyPr/>
          <a:lstStyle/>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8306" y="5601340"/>
            <a:ext cx="502047" cy="790896"/>
          </a:xfrm>
          <a:prstGeom prst="rect">
            <a:avLst/>
          </a:prstGeom>
        </p:spPr>
      </p:pic>
      <p:sp>
        <p:nvSpPr>
          <p:cNvPr id="6" name="TextBox 5"/>
          <p:cNvSpPr txBox="1"/>
          <p:nvPr/>
        </p:nvSpPr>
        <p:spPr>
          <a:xfrm>
            <a:off x="9082058" y="5745905"/>
            <a:ext cx="1902017" cy="646331"/>
          </a:xfrm>
          <a:prstGeom prst="rect">
            <a:avLst/>
          </a:prstGeom>
          <a:noFill/>
        </p:spPr>
        <p:txBody>
          <a:bodyPr wrap="square" rtlCol="0" anchor="b">
            <a:spAutoFit/>
          </a:bodyPr>
          <a:lstStyle/>
          <a:p>
            <a:r>
              <a:rPr lang="en-GB" dirty="0">
                <a:solidFill>
                  <a:schemeClr val="bg1"/>
                </a:solidFill>
              </a:rPr>
              <a:t>Richard Fennell</a:t>
            </a:r>
          </a:p>
          <a:p>
            <a:r>
              <a:rPr lang="en-GB" dirty="0">
                <a:solidFill>
                  <a:schemeClr val="bg1"/>
                </a:solidFill>
              </a:rPr>
              <a:t>@</a:t>
            </a:r>
            <a:r>
              <a:rPr lang="en-GB" dirty="0" err="1">
                <a:solidFill>
                  <a:schemeClr val="bg1"/>
                </a:solidFill>
              </a:rPr>
              <a:t>richardfennell</a:t>
            </a:r>
            <a:endParaRPr lang="en-GB" dirty="0">
              <a:solidFill>
                <a:schemeClr val="bg1"/>
              </a:solidFill>
            </a:endParaRPr>
          </a:p>
        </p:txBody>
      </p:sp>
    </p:spTree>
    <p:extLst>
      <p:ext uri="{BB962C8B-B14F-4D97-AF65-F5344CB8AC3E}">
        <p14:creationId xmlns:p14="http://schemas.microsoft.com/office/powerpoint/2010/main" val="1417432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Cybersecurity</a:t>
            </a:r>
            <a:r>
              <a:rPr lang="en-US" dirty="0"/>
              <a:t> Economics</a:t>
            </a:r>
            <a:endParaRPr lang="en-GB" dirty="0"/>
          </a:p>
        </p:txBody>
      </p:sp>
      <p:sp>
        <p:nvSpPr>
          <p:cNvPr id="4" name="Freeform 3"/>
          <p:cNvSpPr/>
          <p:nvPr/>
        </p:nvSpPr>
        <p:spPr>
          <a:xfrm>
            <a:off x="2862544" y="3782663"/>
            <a:ext cx="4159471" cy="1728032"/>
          </a:xfrm>
          <a:custGeom>
            <a:avLst/>
            <a:gdLst>
              <a:gd name="connsiteX0" fmla="*/ 0 w 5648632"/>
              <a:gd name="connsiteY0" fmla="*/ 2573593 h 2783758"/>
              <a:gd name="connsiteX1" fmla="*/ 1504335 w 5648632"/>
              <a:gd name="connsiteY1" fmla="*/ 2448232 h 2783758"/>
              <a:gd name="connsiteX2" fmla="*/ 3274142 w 5648632"/>
              <a:gd name="connsiteY2" fmla="*/ 560439 h 2783758"/>
              <a:gd name="connsiteX3" fmla="*/ 5648632 w 5648632"/>
              <a:gd name="connsiteY3" fmla="*/ 0 h 2783758"/>
              <a:gd name="connsiteX4" fmla="*/ 5648632 w 5648632"/>
              <a:gd name="connsiteY4" fmla="*/ 0 h 2783758"/>
              <a:gd name="connsiteX0" fmla="*/ 0 w 5648632"/>
              <a:gd name="connsiteY0" fmla="*/ 2573593 h 2678675"/>
              <a:gd name="connsiteX1" fmla="*/ 1504335 w 5648632"/>
              <a:gd name="connsiteY1" fmla="*/ 24482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633816 h 2738898"/>
              <a:gd name="connsiteX1" fmla="*/ 1533831 w 5648632"/>
              <a:gd name="connsiteY1" fmla="*/ 2279855 h 2738898"/>
              <a:gd name="connsiteX2" fmla="*/ 3325761 w 5648632"/>
              <a:gd name="connsiteY2" fmla="*/ 369939 h 2738898"/>
              <a:gd name="connsiteX3" fmla="*/ 5648632 w 5648632"/>
              <a:gd name="connsiteY3" fmla="*/ 60223 h 2738898"/>
              <a:gd name="connsiteX4" fmla="*/ 5648632 w 5648632"/>
              <a:gd name="connsiteY4" fmla="*/ 60223 h 2738898"/>
              <a:gd name="connsiteX0" fmla="*/ 0 w 5648632"/>
              <a:gd name="connsiteY0" fmla="*/ 2598174 h 2703256"/>
              <a:gd name="connsiteX1" fmla="*/ 1983656 w 5648632"/>
              <a:gd name="connsiteY1" fmla="*/ 2030362 h 2703256"/>
              <a:gd name="connsiteX2" fmla="*/ 3325761 w 5648632"/>
              <a:gd name="connsiteY2" fmla="*/ 334297 h 2703256"/>
              <a:gd name="connsiteX3" fmla="*/ 5648632 w 5648632"/>
              <a:gd name="connsiteY3" fmla="*/ 24581 h 2703256"/>
              <a:gd name="connsiteX4" fmla="*/ 5648632 w 5648632"/>
              <a:gd name="connsiteY4" fmla="*/ 24581 h 2703256"/>
              <a:gd name="connsiteX0" fmla="*/ 0 w 5648632"/>
              <a:gd name="connsiteY0" fmla="*/ 2598174 h 2703256"/>
              <a:gd name="connsiteX1" fmla="*/ 1983656 w 5648632"/>
              <a:gd name="connsiteY1" fmla="*/ 2030362 h 2703256"/>
              <a:gd name="connsiteX2" fmla="*/ 3325761 w 5648632"/>
              <a:gd name="connsiteY2" fmla="*/ 334297 h 2703256"/>
              <a:gd name="connsiteX3" fmla="*/ 5648632 w 5648632"/>
              <a:gd name="connsiteY3" fmla="*/ 24581 h 2703256"/>
              <a:gd name="connsiteX4" fmla="*/ 5648632 w 5648632"/>
              <a:gd name="connsiteY4" fmla="*/ 24581 h 2703256"/>
              <a:gd name="connsiteX0" fmla="*/ 0 w 5648632"/>
              <a:gd name="connsiteY0" fmla="*/ 2617838 h 2722920"/>
              <a:gd name="connsiteX1" fmla="*/ 1909914 w 5648632"/>
              <a:gd name="connsiteY1" fmla="*/ 2168014 h 2722920"/>
              <a:gd name="connsiteX2" fmla="*/ 3325761 w 5648632"/>
              <a:gd name="connsiteY2" fmla="*/ 353961 h 2722920"/>
              <a:gd name="connsiteX3" fmla="*/ 5648632 w 5648632"/>
              <a:gd name="connsiteY3" fmla="*/ 44245 h 2722920"/>
              <a:gd name="connsiteX4" fmla="*/ 5648632 w 5648632"/>
              <a:gd name="connsiteY4" fmla="*/ 44245 h 2722920"/>
              <a:gd name="connsiteX0" fmla="*/ 0 w 5715000"/>
              <a:gd name="connsiteY0" fmla="*/ 3060290 h 3165372"/>
              <a:gd name="connsiteX1" fmla="*/ 1909914 w 5715000"/>
              <a:gd name="connsiteY1" fmla="*/ 2610466 h 3165372"/>
              <a:gd name="connsiteX2" fmla="*/ 3325761 w 5715000"/>
              <a:gd name="connsiteY2" fmla="*/ 796413 h 3165372"/>
              <a:gd name="connsiteX3" fmla="*/ 5648632 w 5715000"/>
              <a:gd name="connsiteY3" fmla="*/ 486697 h 3165372"/>
              <a:gd name="connsiteX4" fmla="*/ 5715000 w 5715000"/>
              <a:gd name="connsiteY4" fmla="*/ 0 h 3165372"/>
              <a:gd name="connsiteX0" fmla="*/ 0 w 5648632"/>
              <a:gd name="connsiteY0" fmla="*/ 2617838 h 2722920"/>
              <a:gd name="connsiteX1" fmla="*/ 1909914 w 5648632"/>
              <a:gd name="connsiteY1" fmla="*/ 2168014 h 2722920"/>
              <a:gd name="connsiteX2" fmla="*/ 3325761 w 5648632"/>
              <a:gd name="connsiteY2" fmla="*/ 353961 h 2722920"/>
              <a:gd name="connsiteX3" fmla="*/ 5648632 w 5648632"/>
              <a:gd name="connsiteY3" fmla="*/ 44245 h 2722920"/>
              <a:gd name="connsiteX0" fmla="*/ 0 w 5877232"/>
              <a:gd name="connsiteY0" fmla="*/ 3170903 h 3275985"/>
              <a:gd name="connsiteX1" fmla="*/ 1909914 w 5877232"/>
              <a:gd name="connsiteY1" fmla="*/ 2721079 h 3275985"/>
              <a:gd name="connsiteX2" fmla="*/ 3325761 w 5877232"/>
              <a:gd name="connsiteY2" fmla="*/ 907026 h 3275985"/>
              <a:gd name="connsiteX3" fmla="*/ 5877232 w 5877232"/>
              <a:gd name="connsiteY3" fmla="*/ 0 h 3275985"/>
              <a:gd name="connsiteX0" fmla="*/ 0 w 5877232"/>
              <a:gd name="connsiteY0" fmla="*/ 3170903 h 3275985"/>
              <a:gd name="connsiteX1" fmla="*/ 1909914 w 5877232"/>
              <a:gd name="connsiteY1" fmla="*/ 2721079 h 3275985"/>
              <a:gd name="connsiteX2" fmla="*/ 3325761 w 5877232"/>
              <a:gd name="connsiteY2" fmla="*/ 907026 h 3275985"/>
              <a:gd name="connsiteX3" fmla="*/ 4616245 w 5877232"/>
              <a:gd name="connsiteY3" fmla="*/ 339215 h 3275985"/>
              <a:gd name="connsiteX4" fmla="*/ 5877232 w 5877232"/>
              <a:gd name="connsiteY4" fmla="*/ 0 h 3275985"/>
              <a:gd name="connsiteX0" fmla="*/ 0 w 5877232"/>
              <a:gd name="connsiteY0" fmla="*/ 3170903 h 3275985"/>
              <a:gd name="connsiteX1" fmla="*/ 1909914 w 5877232"/>
              <a:gd name="connsiteY1" fmla="*/ 2721079 h 3275985"/>
              <a:gd name="connsiteX2" fmla="*/ 3325761 w 5877232"/>
              <a:gd name="connsiteY2" fmla="*/ 907026 h 3275985"/>
              <a:gd name="connsiteX3" fmla="*/ 4601496 w 5877232"/>
              <a:gd name="connsiteY3" fmla="*/ 243351 h 3275985"/>
              <a:gd name="connsiteX4" fmla="*/ 5877232 w 5877232"/>
              <a:gd name="connsiteY4" fmla="*/ 0 h 3275985"/>
              <a:gd name="connsiteX0" fmla="*/ 0 w 5877232"/>
              <a:gd name="connsiteY0" fmla="*/ 3170903 h 3179509"/>
              <a:gd name="connsiteX1" fmla="*/ 943897 w 5877232"/>
              <a:gd name="connsiteY1" fmla="*/ 3104538 h 3179509"/>
              <a:gd name="connsiteX2" fmla="*/ 1909914 w 5877232"/>
              <a:gd name="connsiteY2" fmla="*/ 2721079 h 3179509"/>
              <a:gd name="connsiteX3" fmla="*/ 3325761 w 5877232"/>
              <a:gd name="connsiteY3" fmla="*/ 907026 h 3179509"/>
              <a:gd name="connsiteX4" fmla="*/ 4601496 w 5877232"/>
              <a:gd name="connsiteY4" fmla="*/ 243351 h 3179509"/>
              <a:gd name="connsiteX5" fmla="*/ 5877232 w 5877232"/>
              <a:gd name="connsiteY5" fmla="*/ 0 h 3179509"/>
              <a:gd name="connsiteX0" fmla="*/ 0 w 5877232"/>
              <a:gd name="connsiteY0" fmla="*/ 3170903 h 3481851"/>
              <a:gd name="connsiteX1" fmla="*/ 943897 w 5877232"/>
              <a:gd name="connsiteY1" fmla="*/ 3104538 h 3481851"/>
              <a:gd name="connsiteX2" fmla="*/ 3325761 w 5877232"/>
              <a:gd name="connsiteY2" fmla="*/ 907026 h 3481851"/>
              <a:gd name="connsiteX3" fmla="*/ 4601496 w 5877232"/>
              <a:gd name="connsiteY3" fmla="*/ 243351 h 3481851"/>
              <a:gd name="connsiteX4" fmla="*/ 5877232 w 5877232"/>
              <a:gd name="connsiteY4" fmla="*/ 0 h 3481851"/>
              <a:gd name="connsiteX0" fmla="*/ 0 w 5877232"/>
              <a:gd name="connsiteY0" fmla="*/ 3170903 h 3481851"/>
              <a:gd name="connsiteX1" fmla="*/ 943897 w 5877232"/>
              <a:gd name="connsiteY1" fmla="*/ 3104538 h 3481851"/>
              <a:gd name="connsiteX2" fmla="*/ 1637071 w 5877232"/>
              <a:gd name="connsiteY2" fmla="*/ 2507228 h 3481851"/>
              <a:gd name="connsiteX3" fmla="*/ 3325761 w 5877232"/>
              <a:gd name="connsiteY3" fmla="*/ 907026 h 3481851"/>
              <a:gd name="connsiteX4" fmla="*/ 4601496 w 5877232"/>
              <a:gd name="connsiteY4" fmla="*/ 243351 h 3481851"/>
              <a:gd name="connsiteX5" fmla="*/ 5877232 w 5877232"/>
              <a:gd name="connsiteY5" fmla="*/ 0 h 3481851"/>
              <a:gd name="connsiteX0" fmla="*/ 0 w 5877232"/>
              <a:gd name="connsiteY0" fmla="*/ 3170903 h 3481851"/>
              <a:gd name="connsiteX1" fmla="*/ 943897 w 5877232"/>
              <a:gd name="connsiteY1" fmla="*/ 3104538 h 3481851"/>
              <a:gd name="connsiteX2" fmla="*/ 2219633 w 5877232"/>
              <a:gd name="connsiteY2" fmla="*/ 2654712 h 3481851"/>
              <a:gd name="connsiteX3" fmla="*/ 3325761 w 5877232"/>
              <a:gd name="connsiteY3" fmla="*/ 907026 h 3481851"/>
              <a:gd name="connsiteX4" fmla="*/ 4601496 w 5877232"/>
              <a:gd name="connsiteY4" fmla="*/ 243351 h 3481851"/>
              <a:gd name="connsiteX5" fmla="*/ 5877232 w 5877232"/>
              <a:gd name="connsiteY5" fmla="*/ 0 h 3481851"/>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601496 w 5877232"/>
              <a:gd name="connsiteY4" fmla="*/ 243351 h 3170903"/>
              <a:gd name="connsiteX5" fmla="*/ 5877232 w 5877232"/>
              <a:gd name="connsiteY5" fmla="*/ 0 h 3170903"/>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601496 w 5877232"/>
              <a:gd name="connsiteY4" fmla="*/ 243351 h 3170903"/>
              <a:gd name="connsiteX5" fmla="*/ 5877232 w 5877232"/>
              <a:gd name="connsiteY5" fmla="*/ 0 h 3170903"/>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99355"/>
              <a:gd name="connsiteY0" fmla="*/ 3259393 h 3259393"/>
              <a:gd name="connsiteX1" fmla="*/ 943897 w 5899355"/>
              <a:gd name="connsiteY1" fmla="*/ 3193028 h 3259393"/>
              <a:gd name="connsiteX2" fmla="*/ 2322872 w 5899355"/>
              <a:gd name="connsiteY2" fmla="*/ 2669460 h 3259393"/>
              <a:gd name="connsiteX3" fmla="*/ 3325761 w 5899355"/>
              <a:gd name="connsiteY3" fmla="*/ 995516 h 3259393"/>
              <a:gd name="connsiteX4" fmla="*/ 4586748 w 5899355"/>
              <a:gd name="connsiteY4" fmla="*/ 272847 h 3259393"/>
              <a:gd name="connsiteX5" fmla="*/ 5899355 w 5899355"/>
              <a:gd name="connsiteY5" fmla="*/ 0 h 3259393"/>
              <a:gd name="connsiteX0" fmla="*/ 0 w 5899355"/>
              <a:gd name="connsiteY0" fmla="*/ 3259393 h 3259393"/>
              <a:gd name="connsiteX1" fmla="*/ 943897 w 5899355"/>
              <a:gd name="connsiteY1" fmla="*/ 3193028 h 3259393"/>
              <a:gd name="connsiteX2" fmla="*/ 2322872 w 5899355"/>
              <a:gd name="connsiteY2" fmla="*/ 2669460 h 3259393"/>
              <a:gd name="connsiteX3" fmla="*/ 3325761 w 5899355"/>
              <a:gd name="connsiteY3" fmla="*/ 995516 h 3259393"/>
              <a:gd name="connsiteX4" fmla="*/ 4601496 w 5899355"/>
              <a:gd name="connsiteY4" fmla="*/ 206479 h 3259393"/>
              <a:gd name="connsiteX5" fmla="*/ 5899355 w 5899355"/>
              <a:gd name="connsiteY5" fmla="*/ 0 h 3259393"/>
              <a:gd name="connsiteX0" fmla="*/ 0 w 5899355"/>
              <a:gd name="connsiteY0" fmla="*/ 3261850 h 3261850"/>
              <a:gd name="connsiteX1" fmla="*/ 943897 w 5899355"/>
              <a:gd name="connsiteY1" fmla="*/ 3195485 h 3261850"/>
              <a:gd name="connsiteX2" fmla="*/ 2322872 w 5899355"/>
              <a:gd name="connsiteY2" fmla="*/ 2671917 h 3261850"/>
              <a:gd name="connsiteX3" fmla="*/ 3325761 w 5899355"/>
              <a:gd name="connsiteY3" fmla="*/ 997973 h 3261850"/>
              <a:gd name="connsiteX4" fmla="*/ 4601496 w 5899355"/>
              <a:gd name="connsiteY4" fmla="*/ 208936 h 3261850"/>
              <a:gd name="connsiteX5" fmla="*/ 5899355 w 5899355"/>
              <a:gd name="connsiteY5" fmla="*/ 2457 h 326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5" h="3261850">
                <a:moveTo>
                  <a:pt x="0" y="3261850"/>
                </a:moveTo>
                <a:cubicBezTo>
                  <a:pt x="173293" y="3239728"/>
                  <a:pt x="323236" y="3248334"/>
                  <a:pt x="943897" y="3195485"/>
                </a:cubicBezTo>
                <a:cubicBezTo>
                  <a:pt x="1585452" y="3114369"/>
                  <a:pt x="1925895" y="3038169"/>
                  <a:pt x="2322872" y="2671917"/>
                </a:cubicBezTo>
                <a:cubicBezTo>
                  <a:pt x="2719849" y="2305665"/>
                  <a:pt x="2945991" y="1408470"/>
                  <a:pt x="3325761" y="997973"/>
                </a:cubicBezTo>
                <a:cubicBezTo>
                  <a:pt x="3705531" y="587476"/>
                  <a:pt x="4176251" y="360107"/>
                  <a:pt x="4601496" y="208936"/>
                </a:cubicBezTo>
                <a:cubicBezTo>
                  <a:pt x="5034115" y="79887"/>
                  <a:pt x="5667069" y="0"/>
                  <a:pt x="5899355" y="2457"/>
                </a:cubicBez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lIns="90679" tIns="45340" rIns="90679" bIns="45340" rtlCol="0" anchor="ctr"/>
          <a:lstStyle/>
          <a:p>
            <a:pPr algn="ctr"/>
            <a:endParaRPr lang="en-US" sz="1500" dirty="0"/>
          </a:p>
        </p:txBody>
      </p:sp>
      <p:sp>
        <p:nvSpPr>
          <p:cNvPr id="5" name="TextBox 4"/>
          <p:cNvSpPr txBox="1"/>
          <p:nvPr/>
        </p:nvSpPr>
        <p:spPr>
          <a:xfrm rot="900000">
            <a:off x="3938074" y="2380332"/>
            <a:ext cx="1286768" cy="399342"/>
          </a:xfrm>
          <a:prstGeom prst="rect">
            <a:avLst/>
          </a:prstGeom>
          <a:noFill/>
        </p:spPr>
        <p:txBody>
          <a:bodyPr wrap="square" lIns="90679" tIns="45340" rIns="90679" bIns="45340" rtlCol="0" anchor="ctr">
            <a:spAutoFit/>
          </a:bodyPr>
          <a:lstStyle/>
          <a:p>
            <a:r>
              <a:rPr lang="en-US" sz="1000" dirty="0"/>
              <a:t>Commercial Reasonability</a:t>
            </a:r>
          </a:p>
        </p:txBody>
      </p:sp>
      <p:cxnSp>
        <p:nvCxnSpPr>
          <p:cNvPr id="6" name="Straight Connector 5"/>
          <p:cNvCxnSpPr/>
          <p:nvPr/>
        </p:nvCxnSpPr>
        <p:spPr>
          <a:xfrm rot="5400000" flipH="1" flipV="1">
            <a:off x="1238698" y="3924405"/>
            <a:ext cx="3218297" cy="7119"/>
          </a:xfrm>
          <a:prstGeom prst="line">
            <a:avLst/>
          </a:prstGeom>
          <a:ln w="38100" cmpd="sng">
            <a:solidFill>
              <a:srgbClr val="FFC000"/>
            </a:solidFill>
          </a:ln>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flipV="1">
            <a:off x="2844284" y="5515751"/>
            <a:ext cx="4955605" cy="7121"/>
          </a:xfrm>
          <a:prstGeom prst="line">
            <a:avLst/>
          </a:prstGeom>
          <a:ln w="38100" cmpd="sng">
            <a:solidFill>
              <a:srgbClr val="FFC000"/>
            </a:solidFill>
          </a:ln>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flipV="1">
            <a:off x="3603611" y="2876303"/>
            <a:ext cx="0" cy="2682028"/>
          </a:xfrm>
          <a:prstGeom prst="line">
            <a:avLst/>
          </a:prstGeom>
          <a:ln w="12700" cmpd="sng">
            <a:solidFill>
              <a:schemeClr val="tx1">
                <a:lumMod val="75000"/>
              </a:schemeClr>
            </a:solidFill>
          </a:ln>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5134592" y="2876303"/>
            <a:ext cx="5994" cy="2622838"/>
          </a:xfrm>
          <a:prstGeom prst="line">
            <a:avLst/>
          </a:prstGeom>
          <a:ln w="12700" cmpd="sng">
            <a:solidFill>
              <a:schemeClr val="tx1">
                <a:lumMod val="75000"/>
              </a:schemeClr>
            </a:solidFill>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5008606" y="5529770"/>
            <a:ext cx="2805524" cy="322398"/>
          </a:xfrm>
          <a:prstGeom prst="rect">
            <a:avLst/>
          </a:prstGeom>
          <a:noFill/>
        </p:spPr>
        <p:txBody>
          <a:bodyPr wrap="square" lIns="90679" tIns="45340" rIns="90679" bIns="45340" rtlCol="0" anchor="ctr">
            <a:spAutoFit/>
            <a:scene3d>
              <a:camera prst="orthographicFront"/>
              <a:lightRig rig="balanced" dir="t">
                <a:rot lat="0" lon="0" rev="2100000"/>
              </a:lightRig>
            </a:scene3d>
            <a:sp3d extrusionH="57150" prstMaterial="metal">
              <a:bevelT w="38100" h="25400"/>
              <a:contourClr>
                <a:schemeClr val="bg2"/>
              </a:contourClr>
            </a:sp3d>
          </a:bodyPr>
          <a:lstStyle/>
          <a:p>
            <a:pPr lvl="0" algn="ctr"/>
            <a:r>
              <a:rPr lang="en-US" sz="1500" b="1" dirty="0">
                <a:ln w="50800"/>
              </a:rPr>
              <a:t>Defender Cost (D</a:t>
            </a:r>
            <a:r>
              <a:rPr lang="en-US" sz="1500" b="1" baseline="-25000" dirty="0">
                <a:ln w="50800"/>
              </a:rPr>
              <a:t>c</a:t>
            </a:r>
            <a:r>
              <a:rPr lang="en-US" sz="1500" b="1" dirty="0">
                <a:ln w="50800"/>
              </a:rPr>
              <a:t>)</a:t>
            </a:r>
          </a:p>
        </p:txBody>
      </p:sp>
      <p:sp>
        <p:nvSpPr>
          <p:cNvPr id="11" name="TextBox 10"/>
          <p:cNvSpPr txBox="1"/>
          <p:nvPr/>
        </p:nvSpPr>
        <p:spPr>
          <a:xfrm rot="16200000">
            <a:off x="1194072" y="3621635"/>
            <a:ext cx="2942282" cy="322398"/>
          </a:xfrm>
          <a:prstGeom prst="rect">
            <a:avLst/>
          </a:prstGeom>
          <a:noFill/>
        </p:spPr>
        <p:txBody>
          <a:bodyPr wrap="square" lIns="90679" tIns="45340" rIns="90679" bIns="45340" rtlCol="0" anchor="ctr">
            <a:spAutoFit/>
            <a:scene3d>
              <a:camera prst="orthographicFront"/>
              <a:lightRig rig="balanced" dir="t">
                <a:rot lat="0" lon="0" rev="2100000"/>
              </a:lightRig>
            </a:scene3d>
            <a:sp3d extrusionH="57150" prstMaterial="metal">
              <a:bevelT w="38100" h="25400"/>
              <a:contourClr>
                <a:schemeClr val="bg2"/>
              </a:contourClr>
            </a:sp3d>
          </a:bodyPr>
          <a:lstStyle/>
          <a:p>
            <a:pPr lvl="0" algn="ctr"/>
            <a:r>
              <a:rPr lang="en-US" sz="1500" b="1" dirty="0">
                <a:ln w="50800"/>
              </a:rPr>
              <a:t>Defender Benefit(D</a:t>
            </a:r>
            <a:r>
              <a:rPr lang="en-US" sz="1500" b="1" baseline="-25000" dirty="0">
                <a:ln w="50800"/>
              </a:rPr>
              <a:t>b</a:t>
            </a:r>
            <a:r>
              <a:rPr lang="en-US" sz="1500" b="1" dirty="0">
                <a:ln w="50800"/>
              </a:rPr>
              <a:t>)</a:t>
            </a:r>
          </a:p>
        </p:txBody>
      </p:sp>
      <p:sp>
        <p:nvSpPr>
          <p:cNvPr id="12" name="Up Arrow 11"/>
          <p:cNvSpPr/>
          <p:nvPr/>
        </p:nvSpPr>
        <p:spPr bwMode="auto">
          <a:xfrm>
            <a:off x="7560024" y="3442359"/>
            <a:ext cx="2075538" cy="2325887"/>
          </a:xfrm>
          <a:prstGeom prst="upArrow">
            <a:avLst>
              <a:gd name="adj1" fmla="val 68593"/>
              <a:gd name="adj2" fmla="val 32437"/>
            </a:avLst>
          </a:prstGeom>
          <a:gradFill flip="none" rotWithShape="1">
            <a:gsLst>
              <a:gs pos="0">
                <a:srgbClr val="00B050"/>
              </a:gs>
              <a:gs pos="100000">
                <a:schemeClr val="tx1"/>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6182" tIns="38091" rIns="76182" bIns="38091" numCol="1" rtlCol="0" anchor="ctr" anchorCtr="0" compatLnSpc="1">
            <a:prstTxWarp prst="textNoShape">
              <a:avLst/>
            </a:prstTxWarp>
          </a:bodyPr>
          <a:lstStyle/>
          <a:p>
            <a:r>
              <a:rPr lang="en-US" sz="1333" b="1" dirty="0">
                <a:solidFill>
                  <a:schemeClr val="bg1"/>
                </a:solidFill>
              </a:rPr>
              <a:t>Goal: </a:t>
            </a:r>
            <a:r>
              <a:rPr lang="en-US" sz="1333" dirty="0">
                <a:solidFill>
                  <a:schemeClr val="bg1"/>
                </a:solidFill>
              </a:rPr>
              <a:t>Better defenses require attacks to be sophisticated (expensive and difficult) to be effective</a:t>
            </a:r>
          </a:p>
        </p:txBody>
      </p:sp>
      <p:sp>
        <p:nvSpPr>
          <p:cNvPr id="13" name="TextBox 12"/>
          <p:cNvSpPr txBox="1"/>
          <p:nvPr/>
        </p:nvSpPr>
        <p:spPr>
          <a:xfrm rot="900000">
            <a:off x="2926253" y="2437340"/>
            <a:ext cx="730998" cy="399342"/>
          </a:xfrm>
          <a:prstGeom prst="rect">
            <a:avLst/>
          </a:prstGeom>
          <a:noFill/>
        </p:spPr>
        <p:txBody>
          <a:bodyPr wrap="square" lIns="90679" tIns="45340" rIns="90679" bIns="45340" rtlCol="0" anchor="ctr">
            <a:spAutoFit/>
          </a:bodyPr>
          <a:lstStyle/>
          <a:p>
            <a:r>
              <a:rPr lang="en-US" sz="1000" dirty="0"/>
              <a:t>Due Diligence</a:t>
            </a:r>
          </a:p>
        </p:txBody>
      </p:sp>
      <p:sp>
        <p:nvSpPr>
          <p:cNvPr id="15" name="Down Arrow 14"/>
          <p:cNvSpPr/>
          <p:nvPr/>
        </p:nvSpPr>
        <p:spPr bwMode="auto">
          <a:xfrm>
            <a:off x="7560024" y="1609201"/>
            <a:ext cx="2075538" cy="1780099"/>
          </a:xfrm>
          <a:prstGeom prst="downArrow">
            <a:avLst>
              <a:gd name="adj1" fmla="val 68281"/>
              <a:gd name="adj2" fmla="val 50000"/>
            </a:avLst>
          </a:prstGeom>
          <a:gradFill flip="none" rotWithShape="1">
            <a:gsLst>
              <a:gs pos="0">
                <a:schemeClr val="accent2">
                  <a:lumMod val="75000"/>
                </a:schemeClr>
              </a:gs>
              <a:gs pos="100000">
                <a:schemeClr val="tx1"/>
              </a:gs>
            </a:gsLst>
            <a:lin ang="162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6182" tIns="38091" rIns="76182" bIns="38091" numCol="1" rtlCol="0" anchor="ctr" anchorCtr="0" compatLnSpc="1">
            <a:prstTxWarp prst="textNoShape">
              <a:avLst/>
            </a:prstTxWarp>
          </a:bodyPr>
          <a:lstStyle/>
          <a:p>
            <a:pPr algn="ctr" defTabSz="761627"/>
            <a:r>
              <a:rPr lang="en-US" sz="1400" b="1" dirty="0">
                <a:solidFill>
                  <a:schemeClr val="bg1"/>
                </a:solidFill>
              </a:rPr>
              <a:t>Threat: </a:t>
            </a:r>
            <a:r>
              <a:rPr lang="en-US" sz="1400" dirty="0">
                <a:solidFill>
                  <a:schemeClr val="bg1"/>
                </a:solidFill>
              </a:rPr>
              <a:t>Attacker tools always getting cheaper, more sophisticated</a:t>
            </a:r>
          </a:p>
        </p:txBody>
      </p:sp>
      <p:sp>
        <p:nvSpPr>
          <p:cNvPr id="16" name="Left Arrow 15"/>
          <p:cNvSpPr/>
          <p:nvPr/>
        </p:nvSpPr>
        <p:spPr bwMode="auto">
          <a:xfrm>
            <a:off x="3728270" y="1544271"/>
            <a:ext cx="3776314" cy="715711"/>
          </a:xfrm>
          <a:prstGeom prst="leftArrow">
            <a:avLst>
              <a:gd name="adj1" fmla="val 73097"/>
              <a:gd name="adj2" fmla="val 50000"/>
            </a:avLst>
          </a:prstGeom>
          <a:gradFill flip="none" rotWithShape="1">
            <a:gsLst>
              <a:gs pos="0">
                <a:srgbClr val="00B050"/>
              </a:gs>
              <a:gs pos="100000">
                <a:schemeClr val="tx1"/>
              </a:gs>
            </a:gsLst>
            <a:lin ang="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76182" tIns="38091" rIns="76182" bIns="38091" numCol="1" rtlCol="0" anchor="ctr" anchorCtr="0" compatLnSpc="1">
            <a:prstTxWarp prst="textNoShape">
              <a:avLst/>
            </a:prstTxWarp>
          </a:bodyPr>
          <a:lstStyle/>
          <a:p>
            <a:r>
              <a:rPr lang="en-US" sz="1600" b="1" dirty="0">
                <a:solidFill>
                  <a:schemeClr val="bg1"/>
                </a:solidFill>
              </a:rPr>
              <a:t>Goal:</a:t>
            </a:r>
            <a:r>
              <a:rPr lang="en-US" sz="1600" dirty="0">
                <a:solidFill>
                  <a:schemeClr val="bg1"/>
                </a:solidFill>
              </a:rPr>
              <a:t> Make Defenses cheaper/easier to achieve</a:t>
            </a:r>
          </a:p>
        </p:txBody>
      </p:sp>
      <p:grpSp>
        <p:nvGrpSpPr>
          <p:cNvPr id="17" name="Group 16"/>
          <p:cNvGrpSpPr/>
          <p:nvPr/>
        </p:nvGrpSpPr>
        <p:grpSpPr>
          <a:xfrm>
            <a:off x="5141713" y="3851586"/>
            <a:ext cx="1880302" cy="966112"/>
            <a:chOff x="4643346" y="3834384"/>
            <a:chExt cx="3008280" cy="1159558"/>
          </a:xfrm>
        </p:grpSpPr>
        <p:sp>
          <p:nvSpPr>
            <p:cNvPr id="18" name="TextBox 17"/>
            <p:cNvSpPr txBox="1"/>
            <p:nvPr/>
          </p:nvSpPr>
          <p:spPr>
            <a:xfrm>
              <a:off x="5033489" y="4484010"/>
              <a:ext cx="1518984" cy="509932"/>
            </a:xfrm>
            <a:prstGeom prst="rect">
              <a:avLst/>
            </a:prstGeom>
            <a:noFill/>
          </p:spPr>
          <p:txBody>
            <a:bodyPr wrap="square" lIns="90679" tIns="45340" rIns="90679" bIns="45340" rtlCol="0">
              <a:spAutoFit/>
            </a:bodyPr>
            <a:lstStyle/>
            <a:p>
              <a:r>
                <a:rPr lang="en-US" sz="1083" dirty="0"/>
                <a:t>Diminishing</a:t>
              </a:r>
              <a:br>
                <a:rPr lang="en-US" sz="1083" dirty="0"/>
              </a:br>
              <a:r>
                <a:rPr lang="en-US" sz="1083" dirty="0"/>
                <a:t>Returns</a:t>
              </a:r>
            </a:p>
          </p:txBody>
        </p:sp>
        <p:cxnSp>
          <p:nvCxnSpPr>
            <p:cNvPr id="19" name="Straight Connector 18"/>
            <p:cNvCxnSpPr/>
            <p:nvPr/>
          </p:nvCxnSpPr>
          <p:spPr>
            <a:xfrm flipH="1" flipV="1">
              <a:off x="4643346" y="4541520"/>
              <a:ext cx="452910" cy="9144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V="1">
              <a:off x="6091447" y="3834384"/>
              <a:ext cx="1560179" cy="798576"/>
            </a:xfrm>
            <a:prstGeom prst="line">
              <a:avLst/>
            </a:prstGeom>
          </p:spPr>
          <p:style>
            <a:lnRef idx="1">
              <a:schemeClr val="dk1"/>
            </a:lnRef>
            <a:fillRef idx="0">
              <a:schemeClr val="dk1"/>
            </a:fillRef>
            <a:effectRef idx="0">
              <a:schemeClr val="dk1"/>
            </a:effectRef>
            <a:fontRef idx="minor">
              <a:schemeClr val="tx1"/>
            </a:fontRef>
          </p:style>
        </p:cxnSp>
      </p:grpSp>
      <p:sp>
        <p:nvSpPr>
          <p:cNvPr id="21" name="Freeform 20"/>
          <p:cNvSpPr/>
          <p:nvPr/>
        </p:nvSpPr>
        <p:spPr>
          <a:xfrm>
            <a:off x="2857394" y="3230713"/>
            <a:ext cx="3351909" cy="2273117"/>
          </a:xfrm>
          <a:custGeom>
            <a:avLst/>
            <a:gdLst>
              <a:gd name="connsiteX0" fmla="*/ 0 w 5648632"/>
              <a:gd name="connsiteY0" fmla="*/ 2573593 h 2783758"/>
              <a:gd name="connsiteX1" fmla="*/ 1504335 w 5648632"/>
              <a:gd name="connsiteY1" fmla="*/ 2448232 h 2783758"/>
              <a:gd name="connsiteX2" fmla="*/ 3274142 w 5648632"/>
              <a:gd name="connsiteY2" fmla="*/ 560439 h 2783758"/>
              <a:gd name="connsiteX3" fmla="*/ 5648632 w 5648632"/>
              <a:gd name="connsiteY3" fmla="*/ 0 h 2783758"/>
              <a:gd name="connsiteX4" fmla="*/ 5648632 w 5648632"/>
              <a:gd name="connsiteY4" fmla="*/ 0 h 2783758"/>
              <a:gd name="connsiteX0" fmla="*/ 0 w 5648632"/>
              <a:gd name="connsiteY0" fmla="*/ 2573593 h 2678675"/>
              <a:gd name="connsiteX1" fmla="*/ 1504335 w 5648632"/>
              <a:gd name="connsiteY1" fmla="*/ 24482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573593 h 2678675"/>
              <a:gd name="connsiteX1" fmla="*/ 1533831 w 5648632"/>
              <a:gd name="connsiteY1" fmla="*/ 2219632 h 2678675"/>
              <a:gd name="connsiteX2" fmla="*/ 3274142 w 5648632"/>
              <a:gd name="connsiteY2" fmla="*/ 560439 h 2678675"/>
              <a:gd name="connsiteX3" fmla="*/ 5648632 w 5648632"/>
              <a:gd name="connsiteY3" fmla="*/ 0 h 2678675"/>
              <a:gd name="connsiteX4" fmla="*/ 5648632 w 5648632"/>
              <a:gd name="connsiteY4" fmla="*/ 0 h 2678675"/>
              <a:gd name="connsiteX0" fmla="*/ 0 w 5648632"/>
              <a:gd name="connsiteY0" fmla="*/ 2633816 h 2738898"/>
              <a:gd name="connsiteX1" fmla="*/ 1533831 w 5648632"/>
              <a:gd name="connsiteY1" fmla="*/ 2279855 h 2738898"/>
              <a:gd name="connsiteX2" fmla="*/ 3325761 w 5648632"/>
              <a:gd name="connsiteY2" fmla="*/ 369939 h 2738898"/>
              <a:gd name="connsiteX3" fmla="*/ 5648632 w 5648632"/>
              <a:gd name="connsiteY3" fmla="*/ 60223 h 2738898"/>
              <a:gd name="connsiteX4" fmla="*/ 5648632 w 5648632"/>
              <a:gd name="connsiteY4" fmla="*/ 60223 h 2738898"/>
              <a:gd name="connsiteX0" fmla="*/ 0 w 5648632"/>
              <a:gd name="connsiteY0" fmla="*/ 2598174 h 2703256"/>
              <a:gd name="connsiteX1" fmla="*/ 1983656 w 5648632"/>
              <a:gd name="connsiteY1" fmla="*/ 2030362 h 2703256"/>
              <a:gd name="connsiteX2" fmla="*/ 3325761 w 5648632"/>
              <a:gd name="connsiteY2" fmla="*/ 334297 h 2703256"/>
              <a:gd name="connsiteX3" fmla="*/ 5648632 w 5648632"/>
              <a:gd name="connsiteY3" fmla="*/ 24581 h 2703256"/>
              <a:gd name="connsiteX4" fmla="*/ 5648632 w 5648632"/>
              <a:gd name="connsiteY4" fmla="*/ 24581 h 2703256"/>
              <a:gd name="connsiteX0" fmla="*/ 0 w 5648632"/>
              <a:gd name="connsiteY0" fmla="*/ 2598174 h 2703256"/>
              <a:gd name="connsiteX1" fmla="*/ 1983656 w 5648632"/>
              <a:gd name="connsiteY1" fmla="*/ 2030362 h 2703256"/>
              <a:gd name="connsiteX2" fmla="*/ 3325761 w 5648632"/>
              <a:gd name="connsiteY2" fmla="*/ 334297 h 2703256"/>
              <a:gd name="connsiteX3" fmla="*/ 5648632 w 5648632"/>
              <a:gd name="connsiteY3" fmla="*/ 24581 h 2703256"/>
              <a:gd name="connsiteX4" fmla="*/ 5648632 w 5648632"/>
              <a:gd name="connsiteY4" fmla="*/ 24581 h 2703256"/>
              <a:gd name="connsiteX0" fmla="*/ 0 w 5648632"/>
              <a:gd name="connsiteY0" fmla="*/ 2617838 h 2722920"/>
              <a:gd name="connsiteX1" fmla="*/ 1909914 w 5648632"/>
              <a:gd name="connsiteY1" fmla="*/ 2168014 h 2722920"/>
              <a:gd name="connsiteX2" fmla="*/ 3325761 w 5648632"/>
              <a:gd name="connsiteY2" fmla="*/ 353961 h 2722920"/>
              <a:gd name="connsiteX3" fmla="*/ 5648632 w 5648632"/>
              <a:gd name="connsiteY3" fmla="*/ 44245 h 2722920"/>
              <a:gd name="connsiteX4" fmla="*/ 5648632 w 5648632"/>
              <a:gd name="connsiteY4" fmla="*/ 44245 h 2722920"/>
              <a:gd name="connsiteX0" fmla="*/ 0 w 5715000"/>
              <a:gd name="connsiteY0" fmla="*/ 3060290 h 3165372"/>
              <a:gd name="connsiteX1" fmla="*/ 1909914 w 5715000"/>
              <a:gd name="connsiteY1" fmla="*/ 2610466 h 3165372"/>
              <a:gd name="connsiteX2" fmla="*/ 3325761 w 5715000"/>
              <a:gd name="connsiteY2" fmla="*/ 796413 h 3165372"/>
              <a:gd name="connsiteX3" fmla="*/ 5648632 w 5715000"/>
              <a:gd name="connsiteY3" fmla="*/ 486697 h 3165372"/>
              <a:gd name="connsiteX4" fmla="*/ 5715000 w 5715000"/>
              <a:gd name="connsiteY4" fmla="*/ 0 h 3165372"/>
              <a:gd name="connsiteX0" fmla="*/ 0 w 5648632"/>
              <a:gd name="connsiteY0" fmla="*/ 2617838 h 2722920"/>
              <a:gd name="connsiteX1" fmla="*/ 1909914 w 5648632"/>
              <a:gd name="connsiteY1" fmla="*/ 2168014 h 2722920"/>
              <a:gd name="connsiteX2" fmla="*/ 3325761 w 5648632"/>
              <a:gd name="connsiteY2" fmla="*/ 353961 h 2722920"/>
              <a:gd name="connsiteX3" fmla="*/ 5648632 w 5648632"/>
              <a:gd name="connsiteY3" fmla="*/ 44245 h 2722920"/>
              <a:gd name="connsiteX0" fmla="*/ 0 w 5877232"/>
              <a:gd name="connsiteY0" fmla="*/ 3170903 h 3275985"/>
              <a:gd name="connsiteX1" fmla="*/ 1909914 w 5877232"/>
              <a:gd name="connsiteY1" fmla="*/ 2721079 h 3275985"/>
              <a:gd name="connsiteX2" fmla="*/ 3325761 w 5877232"/>
              <a:gd name="connsiteY2" fmla="*/ 907026 h 3275985"/>
              <a:gd name="connsiteX3" fmla="*/ 5877232 w 5877232"/>
              <a:gd name="connsiteY3" fmla="*/ 0 h 3275985"/>
              <a:gd name="connsiteX0" fmla="*/ 0 w 5877232"/>
              <a:gd name="connsiteY0" fmla="*/ 3170903 h 3275985"/>
              <a:gd name="connsiteX1" fmla="*/ 1909914 w 5877232"/>
              <a:gd name="connsiteY1" fmla="*/ 2721079 h 3275985"/>
              <a:gd name="connsiteX2" fmla="*/ 3325761 w 5877232"/>
              <a:gd name="connsiteY2" fmla="*/ 907026 h 3275985"/>
              <a:gd name="connsiteX3" fmla="*/ 4616245 w 5877232"/>
              <a:gd name="connsiteY3" fmla="*/ 339215 h 3275985"/>
              <a:gd name="connsiteX4" fmla="*/ 5877232 w 5877232"/>
              <a:gd name="connsiteY4" fmla="*/ 0 h 3275985"/>
              <a:gd name="connsiteX0" fmla="*/ 0 w 5877232"/>
              <a:gd name="connsiteY0" fmla="*/ 3170903 h 3275985"/>
              <a:gd name="connsiteX1" fmla="*/ 1909914 w 5877232"/>
              <a:gd name="connsiteY1" fmla="*/ 2721079 h 3275985"/>
              <a:gd name="connsiteX2" fmla="*/ 3325761 w 5877232"/>
              <a:gd name="connsiteY2" fmla="*/ 907026 h 3275985"/>
              <a:gd name="connsiteX3" fmla="*/ 4601496 w 5877232"/>
              <a:gd name="connsiteY3" fmla="*/ 243351 h 3275985"/>
              <a:gd name="connsiteX4" fmla="*/ 5877232 w 5877232"/>
              <a:gd name="connsiteY4" fmla="*/ 0 h 3275985"/>
              <a:gd name="connsiteX0" fmla="*/ 0 w 5877232"/>
              <a:gd name="connsiteY0" fmla="*/ 3170903 h 3179509"/>
              <a:gd name="connsiteX1" fmla="*/ 943897 w 5877232"/>
              <a:gd name="connsiteY1" fmla="*/ 3104538 h 3179509"/>
              <a:gd name="connsiteX2" fmla="*/ 1909914 w 5877232"/>
              <a:gd name="connsiteY2" fmla="*/ 2721079 h 3179509"/>
              <a:gd name="connsiteX3" fmla="*/ 3325761 w 5877232"/>
              <a:gd name="connsiteY3" fmla="*/ 907026 h 3179509"/>
              <a:gd name="connsiteX4" fmla="*/ 4601496 w 5877232"/>
              <a:gd name="connsiteY4" fmla="*/ 243351 h 3179509"/>
              <a:gd name="connsiteX5" fmla="*/ 5877232 w 5877232"/>
              <a:gd name="connsiteY5" fmla="*/ 0 h 3179509"/>
              <a:gd name="connsiteX0" fmla="*/ 0 w 5877232"/>
              <a:gd name="connsiteY0" fmla="*/ 3170903 h 3481851"/>
              <a:gd name="connsiteX1" fmla="*/ 943897 w 5877232"/>
              <a:gd name="connsiteY1" fmla="*/ 3104538 h 3481851"/>
              <a:gd name="connsiteX2" fmla="*/ 3325761 w 5877232"/>
              <a:gd name="connsiteY2" fmla="*/ 907026 h 3481851"/>
              <a:gd name="connsiteX3" fmla="*/ 4601496 w 5877232"/>
              <a:gd name="connsiteY3" fmla="*/ 243351 h 3481851"/>
              <a:gd name="connsiteX4" fmla="*/ 5877232 w 5877232"/>
              <a:gd name="connsiteY4" fmla="*/ 0 h 3481851"/>
              <a:gd name="connsiteX0" fmla="*/ 0 w 5877232"/>
              <a:gd name="connsiteY0" fmla="*/ 3170903 h 3481851"/>
              <a:gd name="connsiteX1" fmla="*/ 943897 w 5877232"/>
              <a:gd name="connsiteY1" fmla="*/ 3104538 h 3481851"/>
              <a:gd name="connsiteX2" fmla="*/ 1637071 w 5877232"/>
              <a:gd name="connsiteY2" fmla="*/ 2507228 h 3481851"/>
              <a:gd name="connsiteX3" fmla="*/ 3325761 w 5877232"/>
              <a:gd name="connsiteY3" fmla="*/ 907026 h 3481851"/>
              <a:gd name="connsiteX4" fmla="*/ 4601496 w 5877232"/>
              <a:gd name="connsiteY4" fmla="*/ 243351 h 3481851"/>
              <a:gd name="connsiteX5" fmla="*/ 5877232 w 5877232"/>
              <a:gd name="connsiteY5" fmla="*/ 0 h 3481851"/>
              <a:gd name="connsiteX0" fmla="*/ 0 w 5877232"/>
              <a:gd name="connsiteY0" fmla="*/ 3170903 h 3481851"/>
              <a:gd name="connsiteX1" fmla="*/ 943897 w 5877232"/>
              <a:gd name="connsiteY1" fmla="*/ 3104538 h 3481851"/>
              <a:gd name="connsiteX2" fmla="*/ 2219633 w 5877232"/>
              <a:gd name="connsiteY2" fmla="*/ 2654712 h 3481851"/>
              <a:gd name="connsiteX3" fmla="*/ 3325761 w 5877232"/>
              <a:gd name="connsiteY3" fmla="*/ 907026 h 3481851"/>
              <a:gd name="connsiteX4" fmla="*/ 4601496 w 5877232"/>
              <a:gd name="connsiteY4" fmla="*/ 243351 h 3481851"/>
              <a:gd name="connsiteX5" fmla="*/ 5877232 w 5877232"/>
              <a:gd name="connsiteY5" fmla="*/ 0 h 3481851"/>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601496 w 5877232"/>
              <a:gd name="connsiteY4" fmla="*/ 243351 h 3170903"/>
              <a:gd name="connsiteX5" fmla="*/ 5877232 w 5877232"/>
              <a:gd name="connsiteY5" fmla="*/ 0 h 3170903"/>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601496 w 5877232"/>
              <a:gd name="connsiteY4" fmla="*/ 243351 h 3170903"/>
              <a:gd name="connsiteX5" fmla="*/ 5877232 w 5877232"/>
              <a:gd name="connsiteY5" fmla="*/ 0 h 3170903"/>
              <a:gd name="connsiteX0" fmla="*/ 0 w 5877232"/>
              <a:gd name="connsiteY0" fmla="*/ 3170903 h 3170903"/>
              <a:gd name="connsiteX1" fmla="*/ 943897 w 5877232"/>
              <a:gd name="connsiteY1" fmla="*/ 3104538 h 3170903"/>
              <a:gd name="connsiteX2" fmla="*/ 2219633 w 5877232"/>
              <a:gd name="connsiteY2" fmla="*/ 2654712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77232"/>
              <a:gd name="connsiteY0" fmla="*/ 3170903 h 3170903"/>
              <a:gd name="connsiteX1" fmla="*/ 943897 w 5877232"/>
              <a:gd name="connsiteY1" fmla="*/ 3104538 h 3170903"/>
              <a:gd name="connsiteX2" fmla="*/ 2322872 w 5877232"/>
              <a:gd name="connsiteY2" fmla="*/ 2580970 h 3170903"/>
              <a:gd name="connsiteX3" fmla="*/ 3325761 w 5877232"/>
              <a:gd name="connsiteY3" fmla="*/ 907026 h 3170903"/>
              <a:gd name="connsiteX4" fmla="*/ 4586748 w 5877232"/>
              <a:gd name="connsiteY4" fmla="*/ 184357 h 3170903"/>
              <a:gd name="connsiteX5" fmla="*/ 5877232 w 5877232"/>
              <a:gd name="connsiteY5" fmla="*/ 0 h 3170903"/>
              <a:gd name="connsiteX0" fmla="*/ 0 w 5899355"/>
              <a:gd name="connsiteY0" fmla="*/ 3259393 h 3259393"/>
              <a:gd name="connsiteX1" fmla="*/ 943897 w 5899355"/>
              <a:gd name="connsiteY1" fmla="*/ 3193028 h 3259393"/>
              <a:gd name="connsiteX2" fmla="*/ 2322872 w 5899355"/>
              <a:gd name="connsiteY2" fmla="*/ 2669460 h 3259393"/>
              <a:gd name="connsiteX3" fmla="*/ 3325761 w 5899355"/>
              <a:gd name="connsiteY3" fmla="*/ 995516 h 3259393"/>
              <a:gd name="connsiteX4" fmla="*/ 4586748 w 5899355"/>
              <a:gd name="connsiteY4" fmla="*/ 272847 h 3259393"/>
              <a:gd name="connsiteX5" fmla="*/ 5899355 w 5899355"/>
              <a:gd name="connsiteY5" fmla="*/ 0 h 3259393"/>
              <a:gd name="connsiteX0" fmla="*/ 0 w 5899355"/>
              <a:gd name="connsiteY0" fmla="*/ 3259393 h 3259393"/>
              <a:gd name="connsiteX1" fmla="*/ 943897 w 5899355"/>
              <a:gd name="connsiteY1" fmla="*/ 3193028 h 3259393"/>
              <a:gd name="connsiteX2" fmla="*/ 2322872 w 5899355"/>
              <a:gd name="connsiteY2" fmla="*/ 2669460 h 3259393"/>
              <a:gd name="connsiteX3" fmla="*/ 3325761 w 5899355"/>
              <a:gd name="connsiteY3" fmla="*/ 995516 h 3259393"/>
              <a:gd name="connsiteX4" fmla="*/ 4601496 w 5899355"/>
              <a:gd name="connsiteY4" fmla="*/ 206479 h 3259393"/>
              <a:gd name="connsiteX5" fmla="*/ 5899355 w 5899355"/>
              <a:gd name="connsiteY5" fmla="*/ 0 h 3259393"/>
              <a:gd name="connsiteX0" fmla="*/ 0 w 5899355"/>
              <a:gd name="connsiteY0" fmla="*/ 3261850 h 3261850"/>
              <a:gd name="connsiteX1" fmla="*/ 943897 w 5899355"/>
              <a:gd name="connsiteY1" fmla="*/ 3195485 h 3261850"/>
              <a:gd name="connsiteX2" fmla="*/ 2322872 w 5899355"/>
              <a:gd name="connsiteY2" fmla="*/ 2671917 h 3261850"/>
              <a:gd name="connsiteX3" fmla="*/ 3325761 w 5899355"/>
              <a:gd name="connsiteY3" fmla="*/ 997973 h 3261850"/>
              <a:gd name="connsiteX4" fmla="*/ 4601496 w 5899355"/>
              <a:gd name="connsiteY4" fmla="*/ 208936 h 3261850"/>
              <a:gd name="connsiteX5" fmla="*/ 5899355 w 5899355"/>
              <a:gd name="connsiteY5" fmla="*/ 2457 h 326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9355" h="3261850">
                <a:moveTo>
                  <a:pt x="0" y="3261850"/>
                </a:moveTo>
                <a:cubicBezTo>
                  <a:pt x="173293" y="3239728"/>
                  <a:pt x="323236" y="3248334"/>
                  <a:pt x="943897" y="3195485"/>
                </a:cubicBezTo>
                <a:cubicBezTo>
                  <a:pt x="1585452" y="3114369"/>
                  <a:pt x="1925895" y="3038169"/>
                  <a:pt x="2322872" y="2671917"/>
                </a:cubicBezTo>
                <a:cubicBezTo>
                  <a:pt x="2719849" y="2305665"/>
                  <a:pt x="2945991" y="1408470"/>
                  <a:pt x="3325761" y="997973"/>
                </a:cubicBezTo>
                <a:cubicBezTo>
                  <a:pt x="3705531" y="587476"/>
                  <a:pt x="4176251" y="360107"/>
                  <a:pt x="4601496" y="208936"/>
                </a:cubicBezTo>
                <a:cubicBezTo>
                  <a:pt x="5034115" y="79887"/>
                  <a:pt x="5667069" y="0"/>
                  <a:pt x="5899355" y="2457"/>
                </a:cubicBezTo>
              </a:path>
            </a:pathLst>
          </a:custGeom>
          <a:ln w="50800">
            <a:solidFill>
              <a:srgbClr val="00B050"/>
            </a:solidFill>
          </a:ln>
        </p:spPr>
        <p:style>
          <a:lnRef idx="1">
            <a:schemeClr val="accent1"/>
          </a:lnRef>
          <a:fillRef idx="0">
            <a:schemeClr val="accent1"/>
          </a:fillRef>
          <a:effectRef idx="0">
            <a:schemeClr val="accent1"/>
          </a:effectRef>
          <a:fontRef idx="minor">
            <a:schemeClr val="tx1"/>
          </a:fontRef>
        </p:style>
        <p:txBody>
          <a:bodyPr lIns="90679" tIns="45340" rIns="90679" bIns="45340" rtlCol="0" anchor="ctr"/>
          <a:lstStyle/>
          <a:p>
            <a:pPr algn="ctr"/>
            <a:endParaRPr lang="en-US" sz="1500" dirty="0"/>
          </a:p>
        </p:txBody>
      </p:sp>
    </p:spTree>
    <p:extLst>
      <p:ext uri="{BB962C8B-B14F-4D97-AF65-F5344CB8AC3E}">
        <p14:creationId xmlns:p14="http://schemas.microsoft.com/office/powerpoint/2010/main" val="45811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par>
                                <p:cTn id="51" presetID="25" presetClass="emph" presetSubtype="0" fill="hold" grpId="0" nodeType="withEffect">
                                  <p:stCondLst>
                                    <p:cond delay="0"/>
                                  </p:stCondLst>
                                  <p:childTnLst>
                                    <p:animClr clrSpc="hsl" dir="cw">
                                      <p:cBhvr override="childStyle">
                                        <p:cTn id="52" dur="500" fill="hold"/>
                                        <p:tgtEl>
                                          <p:spTgt spid="4"/>
                                        </p:tgtEl>
                                        <p:attrNameLst>
                                          <p:attrName>style.color</p:attrName>
                                        </p:attrNameLst>
                                      </p:cBhvr>
                                      <p:by>
                                        <p:hsl h="0" s="-70588" l="0"/>
                                      </p:by>
                                    </p:animClr>
                                    <p:animClr clrSpc="hsl" dir="cw">
                                      <p:cBhvr>
                                        <p:cTn id="53" dur="500" fill="hold"/>
                                        <p:tgtEl>
                                          <p:spTgt spid="4"/>
                                        </p:tgtEl>
                                        <p:attrNameLst>
                                          <p:attrName>fillcolor</p:attrName>
                                        </p:attrNameLst>
                                      </p:cBhvr>
                                      <p:by>
                                        <p:hsl h="0" s="-70588" l="0"/>
                                      </p:by>
                                    </p:animClr>
                                    <p:animClr clrSpc="hsl" dir="cw">
                                      <p:cBhvr>
                                        <p:cTn id="54" dur="500" fill="hold"/>
                                        <p:tgtEl>
                                          <p:spTgt spid="4"/>
                                        </p:tgtEl>
                                        <p:attrNameLst>
                                          <p:attrName>stroke.color</p:attrName>
                                        </p:attrNameLst>
                                      </p:cBhvr>
                                      <p:by>
                                        <p:hsl h="0" s="-70588" l="0"/>
                                      </p:by>
                                    </p:animClr>
                                    <p:set>
                                      <p:cBhvr>
                                        <p:cTn id="55" dur="500" fill="hold"/>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12" grpId="0" animBg="1"/>
      <p:bldP spid="13" grpId="0"/>
      <p:bldP spid="15" grpId="0" animBg="1"/>
      <p:bldP spid="16"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r>
              <a:rPr lang="en-US" dirty="0"/>
              <a:t>Ok So Why is Software Security poor?</a:t>
            </a:r>
          </a:p>
        </p:txBody>
      </p:sp>
      <p:sp>
        <p:nvSpPr>
          <p:cNvPr id="4101" name="Rectangle 3"/>
          <p:cNvSpPr>
            <a:spLocks noGrp="1" noChangeArrowheads="1"/>
          </p:cNvSpPr>
          <p:nvPr>
            <p:ph idx="1"/>
          </p:nvPr>
        </p:nvSpPr>
        <p:spPr/>
        <p:txBody>
          <a:bodyPr>
            <a:normAutofit/>
          </a:bodyPr>
          <a:lstStyle/>
          <a:p>
            <a:r>
              <a:rPr lang="en-US" dirty="0"/>
              <a:t>Security is seen as something that gets in the way of software functionality.</a:t>
            </a:r>
          </a:p>
          <a:p>
            <a:r>
              <a:rPr lang="en-US" dirty="0"/>
              <a:t>Security is difficult to assess and quantify.</a:t>
            </a:r>
          </a:p>
          <a:p>
            <a:r>
              <a:rPr lang="en-US" dirty="0"/>
              <a:t>Security is often not a primary skill or interest of software developers.</a:t>
            </a:r>
          </a:p>
          <a:p>
            <a:r>
              <a:rPr lang="en-US" dirty="0"/>
              <a:t>Time spent on security is time not spent on adding new and interesting functionality.</a:t>
            </a:r>
            <a:br>
              <a:rPr lang="en-US" dirty="0"/>
            </a:br>
            <a:endParaRPr lang="en-US" dirty="0"/>
          </a:p>
          <a:p>
            <a:r>
              <a:rPr lang="en-GB" dirty="0"/>
              <a:t>We have (more than enough) security technologies</a:t>
            </a:r>
            <a:endParaRPr lang="en-US" dirty="0"/>
          </a:p>
        </p:txBody>
      </p:sp>
    </p:spTree>
    <p:extLst>
      <p:ext uri="{BB962C8B-B14F-4D97-AF65-F5344CB8AC3E}">
        <p14:creationId xmlns:p14="http://schemas.microsoft.com/office/powerpoint/2010/main" val="119248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What ? Theory - Summary</a:t>
            </a:r>
            <a:endParaRPr lang="en-GB" dirty="0"/>
          </a:p>
        </p:txBody>
      </p:sp>
      <p:grpSp>
        <p:nvGrpSpPr>
          <p:cNvPr id="4" name="Group 4"/>
          <p:cNvGrpSpPr>
            <a:grpSpLocks/>
          </p:cNvGrpSpPr>
          <p:nvPr/>
        </p:nvGrpSpPr>
        <p:grpSpPr bwMode="auto">
          <a:xfrm>
            <a:off x="1594742" y="1690688"/>
            <a:ext cx="8388319" cy="1234043"/>
            <a:chOff x="27" y="868"/>
            <a:chExt cx="6342" cy="933"/>
          </a:xfrm>
        </p:grpSpPr>
        <p:sp>
          <p:nvSpPr>
            <p:cNvPr id="5" name="Rectangle 5"/>
            <p:cNvSpPr>
              <a:spLocks noChangeArrowheads="1"/>
            </p:cNvSpPr>
            <p:nvPr/>
          </p:nvSpPr>
          <p:spPr bwMode="auto">
            <a:xfrm>
              <a:off x="2016" y="868"/>
              <a:ext cx="4353" cy="768"/>
            </a:xfrm>
            <a:prstGeom prst="rect">
              <a:avLst/>
            </a:prstGeom>
            <a:noFill/>
            <a:ln w="25400" algn="ctr">
              <a:noFill/>
              <a:miter lim="800000"/>
              <a:headEnd/>
              <a:tailEnd/>
            </a:ln>
            <a:effectLst/>
          </p:spPr>
          <p:txBody>
            <a:bodyPr wrap="square">
              <a:spAutoFit/>
            </a:bodyPr>
            <a:lstStyle/>
            <a:p>
              <a:pPr marL="346869" indent="-342900">
                <a:buFont typeface="Arial" panose="020B0604020202020204" pitchFamily="34" charset="0"/>
                <a:buChar char="•"/>
              </a:pPr>
              <a:r>
                <a:rPr lang="en-US" sz="1500" kern="0" dirty="0">
                  <a:ln w="18415" cmpd="sng">
                    <a:noFill/>
                    <a:prstDash val="solid"/>
                  </a:ln>
                  <a:latin typeface="Segoe UI" pitchFamily="34" charset="0"/>
                  <a:ea typeface="Segoe UI" pitchFamily="34" charset="0"/>
                  <a:cs typeface="Segoe UI" pitchFamily="34" charset="0"/>
                </a:rPr>
                <a:t>Attacker needs only one vulnerability</a:t>
              </a:r>
            </a:p>
            <a:p>
              <a:pPr marL="346869" indent="-342900">
                <a:buFont typeface="Arial" panose="020B0604020202020204" pitchFamily="34" charset="0"/>
                <a:buChar char="•"/>
              </a:pPr>
              <a:r>
                <a:rPr lang="en-US" sz="1500" kern="0" dirty="0">
                  <a:ln w="18415" cmpd="sng">
                    <a:noFill/>
                    <a:prstDash val="solid"/>
                  </a:ln>
                  <a:latin typeface="Segoe UI" pitchFamily="34" charset="0"/>
                  <a:ea typeface="Segoe UI" pitchFamily="34" charset="0"/>
                  <a:cs typeface="Segoe UI" pitchFamily="34" charset="0"/>
                </a:rPr>
                <a:t>Defender needs to secure all entry points</a:t>
              </a:r>
            </a:p>
            <a:p>
              <a:pPr marL="346869" indent="-342900">
                <a:buFont typeface="Arial" panose="020B0604020202020204" pitchFamily="34" charset="0"/>
                <a:buChar char="•"/>
              </a:pPr>
              <a:r>
                <a:rPr lang="en-US" sz="1500" kern="0" dirty="0">
                  <a:ln w="18415" cmpd="sng">
                    <a:noFill/>
                    <a:prstDash val="solid"/>
                  </a:ln>
                  <a:latin typeface="Segoe UI" pitchFamily="34" charset="0"/>
                  <a:ea typeface="Segoe UI" pitchFamily="34" charset="0"/>
                  <a:cs typeface="Segoe UI" pitchFamily="34" charset="0"/>
                </a:rPr>
                <a:t>Attackers have unlimited time</a:t>
              </a:r>
            </a:p>
            <a:p>
              <a:pPr marL="346869" indent="-342900">
                <a:buFont typeface="Arial" panose="020B0604020202020204" pitchFamily="34" charset="0"/>
                <a:buChar char="•"/>
              </a:pPr>
              <a:r>
                <a:rPr lang="en-US" sz="1500" kern="0" dirty="0">
                  <a:ln w="18415" cmpd="sng">
                    <a:noFill/>
                    <a:prstDash val="solid"/>
                  </a:ln>
                  <a:latin typeface="Segoe UI" pitchFamily="34" charset="0"/>
                  <a:ea typeface="Segoe UI" pitchFamily="34" charset="0"/>
                  <a:cs typeface="Segoe UI" pitchFamily="34" charset="0"/>
                </a:rPr>
                <a:t>Defender has time and cost constraints</a:t>
              </a:r>
            </a:p>
          </p:txBody>
        </p:sp>
        <p:grpSp>
          <p:nvGrpSpPr>
            <p:cNvPr id="6" name="Group 6"/>
            <p:cNvGrpSpPr>
              <a:grpSpLocks/>
            </p:cNvGrpSpPr>
            <p:nvPr/>
          </p:nvGrpSpPr>
          <p:grpSpPr bwMode="auto">
            <a:xfrm>
              <a:off x="27" y="876"/>
              <a:ext cx="1669" cy="925"/>
              <a:chOff x="2" y="938"/>
              <a:chExt cx="1669" cy="925"/>
            </a:xfrm>
          </p:grpSpPr>
          <p:pic>
            <p:nvPicPr>
              <p:cNvPr id="7" name="Picture 7" descr="Team01"/>
              <p:cNvPicPr>
                <a:picLocks noChangeAspect="1" noChangeArrowheads="1"/>
              </p:cNvPicPr>
              <p:nvPr/>
            </p:nvPicPr>
            <p:blipFill>
              <a:blip r:embed="rId3" cstate="print"/>
              <a:srcRect/>
              <a:stretch>
                <a:fillRect/>
              </a:stretch>
            </p:blipFill>
            <p:spPr bwMode="auto">
              <a:xfrm>
                <a:off x="1062" y="938"/>
                <a:ext cx="609" cy="678"/>
              </a:xfrm>
              <a:prstGeom prst="rect">
                <a:avLst/>
              </a:prstGeom>
              <a:noFill/>
            </p:spPr>
          </p:pic>
          <p:pic>
            <p:nvPicPr>
              <p:cNvPr id="8" name="Picture 8" descr="Attacker01"/>
              <p:cNvPicPr>
                <a:picLocks noChangeAspect="1" noChangeArrowheads="1"/>
              </p:cNvPicPr>
              <p:nvPr/>
            </p:nvPicPr>
            <p:blipFill>
              <a:blip r:embed="rId4" cstate="print"/>
              <a:srcRect/>
              <a:stretch>
                <a:fillRect/>
              </a:stretch>
            </p:blipFill>
            <p:spPr bwMode="auto">
              <a:xfrm>
                <a:off x="254" y="946"/>
                <a:ext cx="673" cy="588"/>
              </a:xfrm>
              <a:prstGeom prst="rect">
                <a:avLst/>
              </a:prstGeom>
              <a:noFill/>
            </p:spPr>
          </p:pic>
          <p:sp>
            <p:nvSpPr>
              <p:cNvPr id="9" name="Rectangle 9"/>
              <p:cNvSpPr>
                <a:spLocks noChangeArrowheads="1"/>
              </p:cNvSpPr>
              <p:nvPr/>
            </p:nvSpPr>
            <p:spPr bwMode="auto">
              <a:xfrm>
                <a:off x="2" y="1619"/>
                <a:ext cx="1187" cy="244"/>
              </a:xfrm>
              <a:prstGeom prst="rect">
                <a:avLst/>
              </a:prstGeom>
              <a:noFill/>
              <a:ln w="25400" algn="ctr">
                <a:noFill/>
                <a:miter lim="800000"/>
                <a:headEnd/>
                <a:tailEnd/>
              </a:ln>
              <a:effectLst/>
            </p:spPr>
            <p:txBody>
              <a:bodyPr wrap="none">
                <a:spAutoFit/>
              </a:bodyPr>
              <a:lstStyle/>
              <a:p>
                <a:pPr marL="3969">
                  <a:spcBef>
                    <a:spcPct val="0"/>
                  </a:spcBef>
                </a:pPr>
                <a:r>
                  <a:rPr lang="en-US" sz="1500" dirty="0">
                    <a:ln w="18415" cmpd="sng">
                      <a:noFill/>
                      <a:prstDash val="solid"/>
                    </a:ln>
                  </a:rPr>
                  <a:t>Attack v. Defend</a:t>
                </a:r>
              </a:p>
            </p:txBody>
          </p:sp>
        </p:grpSp>
      </p:grpSp>
      <p:grpSp>
        <p:nvGrpSpPr>
          <p:cNvPr id="10" name="Group 10"/>
          <p:cNvGrpSpPr>
            <a:grpSpLocks/>
          </p:cNvGrpSpPr>
          <p:nvPr/>
        </p:nvGrpSpPr>
        <p:grpSpPr bwMode="auto">
          <a:xfrm>
            <a:off x="1610613" y="3144293"/>
            <a:ext cx="7566946" cy="1177167"/>
            <a:chOff x="39" y="2104"/>
            <a:chExt cx="5721" cy="890"/>
          </a:xfrm>
        </p:grpSpPr>
        <p:grpSp>
          <p:nvGrpSpPr>
            <p:cNvPr id="11" name="Group 11"/>
            <p:cNvGrpSpPr>
              <a:grpSpLocks/>
            </p:cNvGrpSpPr>
            <p:nvPr/>
          </p:nvGrpSpPr>
          <p:grpSpPr bwMode="auto">
            <a:xfrm>
              <a:off x="39" y="2104"/>
              <a:ext cx="1929" cy="890"/>
              <a:chOff x="65" y="2042"/>
              <a:chExt cx="1929" cy="890"/>
            </a:xfrm>
          </p:grpSpPr>
          <p:pic>
            <p:nvPicPr>
              <p:cNvPr id="13" name="Picture 12" descr="UserWithDesktopComputer01"/>
              <p:cNvPicPr>
                <a:picLocks noChangeAspect="1" noChangeArrowheads="1"/>
              </p:cNvPicPr>
              <p:nvPr/>
            </p:nvPicPr>
            <p:blipFill>
              <a:blip r:embed="rId5" cstate="print"/>
              <a:srcRect/>
              <a:stretch>
                <a:fillRect/>
              </a:stretch>
            </p:blipFill>
            <p:spPr bwMode="auto">
              <a:xfrm>
                <a:off x="1205" y="2042"/>
                <a:ext cx="564" cy="656"/>
              </a:xfrm>
              <a:prstGeom prst="rect">
                <a:avLst/>
              </a:prstGeom>
              <a:noFill/>
            </p:spPr>
          </p:pic>
          <p:pic>
            <p:nvPicPr>
              <p:cNvPr id="14" name="Picture 13" descr="Computer_DesktopComputerSansKeyboard01"/>
              <p:cNvPicPr>
                <a:picLocks noChangeAspect="1" noChangeArrowheads="1"/>
              </p:cNvPicPr>
              <p:nvPr/>
            </p:nvPicPr>
            <p:blipFill>
              <a:blip r:embed="rId6" cstate="print"/>
              <a:srcRect/>
              <a:stretch>
                <a:fillRect/>
              </a:stretch>
            </p:blipFill>
            <p:spPr bwMode="auto">
              <a:xfrm>
                <a:off x="475" y="2105"/>
                <a:ext cx="478" cy="581"/>
              </a:xfrm>
              <a:prstGeom prst="rect">
                <a:avLst/>
              </a:prstGeom>
              <a:noFill/>
            </p:spPr>
          </p:pic>
          <p:sp>
            <p:nvSpPr>
              <p:cNvPr id="15" name="Rectangle 14"/>
              <p:cNvSpPr>
                <a:spLocks noChangeArrowheads="1"/>
              </p:cNvSpPr>
              <p:nvPr/>
            </p:nvSpPr>
            <p:spPr bwMode="auto">
              <a:xfrm>
                <a:off x="65" y="2688"/>
                <a:ext cx="1929" cy="244"/>
              </a:xfrm>
              <a:prstGeom prst="rect">
                <a:avLst/>
              </a:prstGeom>
              <a:noFill/>
              <a:ln w="25400" algn="ctr">
                <a:noFill/>
                <a:miter lim="800000"/>
                <a:headEnd/>
                <a:tailEnd/>
              </a:ln>
              <a:effectLst/>
            </p:spPr>
            <p:txBody>
              <a:bodyPr wrap="square">
                <a:spAutoFit/>
              </a:bodyPr>
              <a:lstStyle/>
              <a:p>
                <a:pPr marL="3969">
                  <a:spcBef>
                    <a:spcPct val="0"/>
                  </a:spcBef>
                </a:pPr>
                <a:r>
                  <a:rPr lang="en-US" sz="1500" dirty="0">
                    <a:ln w="18415" cmpd="sng">
                      <a:noFill/>
                      <a:prstDash val="solid"/>
                    </a:ln>
                  </a:rPr>
                  <a:t>Security vs. Usability</a:t>
                </a:r>
              </a:p>
            </p:txBody>
          </p:sp>
        </p:grpSp>
        <p:sp>
          <p:nvSpPr>
            <p:cNvPr id="12" name="Rectangle 15"/>
            <p:cNvSpPr>
              <a:spLocks noChangeArrowheads="1"/>
            </p:cNvSpPr>
            <p:nvPr/>
          </p:nvSpPr>
          <p:spPr bwMode="auto">
            <a:xfrm>
              <a:off x="1995" y="2182"/>
              <a:ext cx="3765" cy="593"/>
            </a:xfrm>
            <a:prstGeom prst="rect">
              <a:avLst/>
            </a:prstGeom>
            <a:noFill/>
            <a:ln w="25400" algn="ctr">
              <a:noFill/>
              <a:miter lim="800000"/>
              <a:headEnd/>
              <a:tailEnd/>
            </a:ln>
            <a:effectLst/>
          </p:spPr>
          <p:txBody>
            <a:bodyPr>
              <a:spAutoFit/>
            </a:bodyPr>
            <a:lstStyle/>
            <a:p>
              <a:pPr marL="289719" indent="-285750">
                <a:buFont typeface="Arial" panose="020B0604020202020204" pitchFamily="34" charset="0"/>
                <a:buChar char="•"/>
              </a:pPr>
              <a:r>
                <a:rPr lang="en-US" sz="1500" dirty="0">
                  <a:ln w="18415" cmpd="sng">
                    <a:noFill/>
                    <a:prstDash val="solid"/>
                  </a:ln>
                </a:rPr>
                <a:t>Secure systems are more difficult to use</a:t>
              </a:r>
            </a:p>
            <a:p>
              <a:pPr marL="289719" indent="-285750">
                <a:buFont typeface="Arial" panose="020B0604020202020204" pitchFamily="34" charset="0"/>
                <a:buChar char="•"/>
              </a:pPr>
              <a:r>
                <a:rPr lang="en-US" sz="1500" dirty="0">
                  <a:ln w="18415" cmpd="sng">
                    <a:noFill/>
                    <a:prstDash val="solid"/>
                  </a:ln>
                </a:rPr>
                <a:t>Complexity is difficult to remember</a:t>
              </a:r>
            </a:p>
            <a:p>
              <a:pPr marL="289719" indent="-285750">
                <a:buFont typeface="Arial" panose="020B0604020202020204" pitchFamily="34" charset="0"/>
                <a:buChar char="•"/>
              </a:pPr>
              <a:r>
                <a:rPr lang="en-US" sz="1500" dirty="0">
                  <a:ln w="18415" cmpd="sng">
                    <a:noFill/>
                    <a:prstDash val="solid"/>
                  </a:ln>
                </a:rPr>
                <a:t>Users prefer simplicity and use</a:t>
              </a:r>
            </a:p>
          </p:txBody>
        </p:sp>
      </p:grpSp>
      <p:grpSp>
        <p:nvGrpSpPr>
          <p:cNvPr id="16" name="Group 16"/>
          <p:cNvGrpSpPr>
            <a:grpSpLocks/>
          </p:cNvGrpSpPr>
          <p:nvPr/>
        </p:nvGrpSpPr>
        <p:grpSpPr bwMode="auto">
          <a:xfrm>
            <a:off x="1559029" y="4506636"/>
            <a:ext cx="7618530" cy="1544618"/>
            <a:chOff x="0" y="3141"/>
            <a:chExt cx="5760" cy="911"/>
          </a:xfrm>
        </p:grpSpPr>
        <p:grpSp>
          <p:nvGrpSpPr>
            <p:cNvPr id="17" name="Group 17"/>
            <p:cNvGrpSpPr>
              <a:grpSpLocks/>
            </p:cNvGrpSpPr>
            <p:nvPr/>
          </p:nvGrpSpPr>
          <p:grpSpPr bwMode="auto">
            <a:xfrm>
              <a:off x="0" y="3141"/>
              <a:ext cx="1597" cy="911"/>
              <a:chOff x="0" y="3167"/>
              <a:chExt cx="1597" cy="911"/>
            </a:xfrm>
          </p:grpSpPr>
          <p:pic>
            <p:nvPicPr>
              <p:cNvPr id="19" name="Picture 18" descr="UserWithDesktopComputer01"/>
              <p:cNvPicPr>
                <a:picLocks noChangeAspect="1" noChangeArrowheads="1"/>
              </p:cNvPicPr>
              <p:nvPr/>
            </p:nvPicPr>
            <p:blipFill>
              <a:blip r:embed="rId7" cstate="print"/>
              <a:srcRect/>
              <a:stretch>
                <a:fillRect/>
              </a:stretch>
            </p:blipFill>
            <p:spPr bwMode="auto">
              <a:xfrm>
                <a:off x="1033" y="3234"/>
                <a:ext cx="564" cy="656"/>
              </a:xfrm>
              <a:prstGeom prst="rect">
                <a:avLst/>
              </a:prstGeom>
              <a:noFill/>
            </p:spPr>
          </p:pic>
          <p:sp>
            <p:nvSpPr>
              <p:cNvPr id="20" name="AutoShape 19"/>
              <p:cNvSpPr>
                <a:spLocks noChangeArrowheads="1"/>
              </p:cNvSpPr>
              <p:nvPr/>
            </p:nvSpPr>
            <p:spPr bwMode="auto">
              <a:xfrm flipH="1">
                <a:off x="0" y="3167"/>
                <a:ext cx="980" cy="672"/>
              </a:xfrm>
              <a:prstGeom prst="cloudCallout">
                <a:avLst>
                  <a:gd name="adj1" fmla="val -62259"/>
                  <a:gd name="adj2" fmla="val -23125"/>
                </a:avLst>
              </a:prstGeom>
              <a:gradFill rotWithShape="1">
                <a:gsLst>
                  <a:gs pos="0">
                    <a:srgbClr val="CCECFF"/>
                  </a:gs>
                  <a:gs pos="100000">
                    <a:schemeClr val="bg1"/>
                  </a:gs>
                </a:gsLst>
                <a:path path="rect">
                  <a:fillToRect t="100000" r="100000"/>
                </a:path>
              </a:gradFill>
              <a:ln w="9525">
                <a:solidFill>
                  <a:srgbClr val="666699"/>
                </a:solidFill>
                <a:round/>
                <a:headEnd/>
                <a:tailEnd/>
              </a:ln>
              <a:effectLst/>
            </p:spPr>
            <p:txBody>
              <a:bodyPr/>
              <a:lstStyle/>
              <a:p>
                <a:r>
                  <a:rPr lang="en-US" sz="1166" b="1" dirty="0">
                    <a:solidFill>
                      <a:srgbClr val="7030A0"/>
                    </a:solidFill>
                  </a:rPr>
                  <a:t>Why the *&amp;(^%$ do I need security?</a:t>
                </a:r>
              </a:p>
            </p:txBody>
          </p:sp>
          <p:sp>
            <p:nvSpPr>
              <p:cNvPr id="21" name="Rectangle 20"/>
              <p:cNvSpPr>
                <a:spLocks noChangeArrowheads="1"/>
              </p:cNvSpPr>
              <p:nvPr/>
            </p:nvSpPr>
            <p:spPr bwMode="auto">
              <a:xfrm>
                <a:off x="240" y="3887"/>
                <a:ext cx="1198" cy="191"/>
              </a:xfrm>
              <a:prstGeom prst="rect">
                <a:avLst/>
              </a:prstGeom>
              <a:noFill/>
              <a:ln w="25400" algn="ctr">
                <a:noFill/>
                <a:miter lim="800000"/>
                <a:headEnd/>
                <a:tailEnd/>
              </a:ln>
              <a:effectLst/>
            </p:spPr>
            <p:txBody>
              <a:bodyPr wrap="none">
                <a:spAutoFit/>
              </a:bodyPr>
              <a:lstStyle/>
              <a:p>
                <a:pPr marL="3969">
                  <a:spcBef>
                    <a:spcPct val="0"/>
                  </a:spcBef>
                </a:pPr>
                <a:r>
                  <a:rPr lang="en-US" sz="1500" dirty="0">
                    <a:ln w="18415" cmpd="sng">
                      <a:noFill/>
                      <a:prstDash val="solid"/>
                    </a:ln>
                  </a:rPr>
                  <a:t>An Afterthought</a:t>
                </a:r>
              </a:p>
            </p:txBody>
          </p:sp>
        </p:grpSp>
        <p:sp>
          <p:nvSpPr>
            <p:cNvPr id="18" name="Rectangle 21"/>
            <p:cNvSpPr>
              <a:spLocks noChangeArrowheads="1"/>
            </p:cNvSpPr>
            <p:nvPr/>
          </p:nvSpPr>
          <p:spPr bwMode="auto">
            <a:xfrm>
              <a:off x="1995" y="3141"/>
              <a:ext cx="3765" cy="735"/>
            </a:xfrm>
            <a:prstGeom prst="rect">
              <a:avLst/>
            </a:prstGeom>
            <a:noFill/>
            <a:ln w="25400" algn="ctr">
              <a:noFill/>
              <a:miter lim="800000"/>
              <a:headEnd/>
              <a:tailEnd/>
            </a:ln>
            <a:effectLst/>
          </p:spPr>
          <p:txBody>
            <a:bodyPr wrap="square">
              <a:spAutoFit/>
            </a:bodyPr>
            <a:lstStyle/>
            <a:p>
              <a:pPr marL="289719" indent="-285750">
                <a:buFont typeface="Arial" panose="020B0604020202020204" pitchFamily="34" charset="0"/>
                <a:buChar char="•"/>
              </a:pPr>
              <a:r>
                <a:rPr lang="en-US" sz="1500" dirty="0">
                  <a:ln w="18415" cmpd="sng">
                    <a:noFill/>
                    <a:prstDash val="solid"/>
                  </a:ln>
                </a:rPr>
                <a:t>Management doesn’t see business value</a:t>
              </a:r>
            </a:p>
            <a:p>
              <a:pPr marL="289719" indent="-285750">
                <a:buFont typeface="Arial" panose="020B0604020202020204" pitchFamily="34" charset="0"/>
                <a:buChar char="•"/>
              </a:pPr>
              <a:r>
                <a:rPr lang="en-US" sz="1500" dirty="0">
                  <a:ln w="18415" cmpd="sng">
                    <a:noFill/>
                    <a:prstDash val="solid"/>
                  </a:ln>
                </a:rPr>
                <a:t>Developers find it makes more work</a:t>
              </a:r>
            </a:p>
            <a:p>
              <a:pPr marL="3969">
                <a:buFont typeface="Arial" pitchFamily="34" charset="0"/>
                <a:buChar char="•"/>
              </a:pPr>
              <a:endParaRPr lang="en-US" sz="1500" dirty="0">
                <a:ln w="18415" cmpd="sng">
                  <a:noFill/>
                  <a:prstDash val="solid"/>
                </a:ln>
              </a:endParaRPr>
            </a:p>
            <a:p>
              <a:pPr marL="289719" indent="-285750">
                <a:buFont typeface="Arial" panose="020B0604020202020204" pitchFamily="34" charset="0"/>
                <a:buChar char="•"/>
              </a:pPr>
              <a:r>
                <a:rPr lang="en-US" sz="1500" dirty="0">
                  <a:ln w="18415" cmpd="sng">
                    <a:noFill/>
                    <a:prstDash val="solid"/>
                  </a:ln>
                  <a:solidFill>
                    <a:srgbClr val="FF0000"/>
                  </a:solidFill>
                </a:rPr>
                <a:t>But</a:t>
              </a:r>
              <a:r>
                <a:rPr lang="en-US" sz="1500" dirty="0">
                  <a:ln w="18415" cmpd="sng">
                    <a:noFill/>
                    <a:prstDash val="solid"/>
                  </a:ln>
                </a:rPr>
                <a:t> addressing security just before release is </a:t>
              </a:r>
              <a:r>
                <a:rPr lang="en-US" sz="1500" b="1" u="sng" dirty="0">
                  <a:ln w="18415" cmpd="sng">
                    <a:noFill/>
                    <a:prstDash val="solid"/>
                  </a:ln>
                </a:rPr>
                <a:t>very</a:t>
              </a:r>
              <a:r>
                <a:rPr lang="en-US" sz="1500" dirty="0">
                  <a:ln w="18415" cmpd="sng">
                    <a:noFill/>
                    <a:prstDash val="solid"/>
                  </a:ln>
                </a:rPr>
                <a:t> expensive</a:t>
              </a:r>
            </a:p>
          </p:txBody>
        </p:sp>
      </p:grpSp>
      <p:pic>
        <p:nvPicPr>
          <p:cNvPr id="22" name="Picture 3" descr="Encryption01"/>
          <p:cNvPicPr>
            <a:picLocks noChangeAspect="1" noChangeArrowheads="1"/>
          </p:cNvPicPr>
          <p:nvPr/>
        </p:nvPicPr>
        <p:blipFill>
          <a:blip r:embed="rId8" cstate="print"/>
          <a:srcRect/>
          <a:stretch>
            <a:fillRect/>
          </a:stretch>
        </p:blipFill>
        <p:spPr bwMode="auto">
          <a:xfrm>
            <a:off x="1913502" y="3363855"/>
            <a:ext cx="431188" cy="693075"/>
          </a:xfrm>
          <a:prstGeom prst="rect">
            <a:avLst/>
          </a:prstGeom>
          <a:noFill/>
        </p:spPr>
      </p:pic>
    </p:spTree>
    <p:extLst>
      <p:ext uri="{BB962C8B-B14F-4D97-AF65-F5344CB8AC3E}">
        <p14:creationId xmlns:p14="http://schemas.microsoft.com/office/powerpoint/2010/main" val="211462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What?</a:t>
            </a:r>
            <a:endParaRPr lang="en-GB" dirty="0"/>
          </a:p>
        </p:txBody>
      </p:sp>
      <p:sp>
        <p:nvSpPr>
          <p:cNvPr id="2" name="Text Placeholder 1"/>
          <p:cNvSpPr>
            <a:spLocks noGrp="1"/>
          </p:cNvSpPr>
          <p:nvPr>
            <p:ph type="body" idx="1"/>
          </p:nvPr>
        </p:nvSpPr>
        <p:spPr/>
        <p:txBody>
          <a:bodyPr/>
          <a:lstStyle/>
          <a:p>
            <a:r>
              <a:rPr lang="en-GB" dirty="0"/>
              <a:t>Classic Sins</a:t>
            </a:r>
          </a:p>
        </p:txBody>
      </p:sp>
      <p:pic>
        <p:nvPicPr>
          <p:cNvPr id="4" name="Picture 7" descr="http://ecx.images-amazon.com/images/I/518xjXY-m4L._BO2,204,203,200_PIsitb-sticker-arrow-click,TopRight,35,-76_SX385_SY500_CR,0,0,385,500_SH20_OU02_.jpg"/>
          <p:cNvPicPr>
            <a:picLocks noChangeAspect="1" noChangeArrowheads="1"/>
          </p:cNvPicPr>
          <p:nvPr/>
        </p:nvPicPr>
        <p:blipFill rotWithShape="1">
          <a:blip r:embed="rId3">
            <a:extLst>
              <a:ext uri="{28A0092B-C50C-407E-A947-70E740481C1C}">
                <a14:useLocalDpi xmlns:a14="http://schemas.microsoft.com/office/drawing/2010/main" val="0"/>
              </a:ext>
            </a:extLst>
          </a:blip>
          <a:srcRect l="2662" t="15120" r="8512"/>
          <a:stretch/>
        </p:blipFill>
        <p:spPr bwMode="auto">
          <a:xfrm>
            <a:off x="9021536" y="3744302"/>
            <a:ext cx="2179864" cy="2705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280380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GB"/>
              <a:t>Security Sins</a:t>
            </a:r>
          </a:p>
        </p:txBody>
      </p:sp>
      <p:sp>
        <p:nvSpPr>
          <p:cNvPr id="3075" name="Content Placeholder 2"/>
          <p:cNvSpPr>
            <a:spLocks noGrp="1"/>
          </p:cNvSpPr>
          <p:nvPr>
            <p:ph idx="1"/>
          </p:nvPr>
        </p:nvSpPr>
        <p:spPr/>
        <p:txBody>
          <a:bodyPr/>
          <a:lstStyle/>
          <a:p>
            <a:r>
              <a:rPr lang="en-GB" dirty="0"/>
              <a:t>Sin 0 Complacency</a:t>
            </a:r>
          </a:p>
          <a:p>
            <a:r>
              <a:rPr lang="en-GB" dirty="0"/>
              <a:t>Sin 0.1 My Language/Run Time isn’t susceptible</a:t>
            </a:r>
          </a:p>
          <a:p>
            <a:endParaRPr lang="en-GB" dirty="0"/>
          </a:p>
        </p:txBody>
      </p:sp>
    </p:spTree>
    <p:extLst>
      <p:ext uri="{BB962C8B-B14F-4D97-AF65-F5344CB8AC3E}">
        <p14:creationId xmlns:p14="http://schemas.microsoft.com/office/powerpoint/2010/main" val="299673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t>Sin 1 : Buffer Overruns</a:t>
            </a:r>
          </a:p>
        </p:txBody>
      </p:sp>
      <p:sp>
        <p:nvSpPr>
          <p:cNvPr id="4099" name="Rectangle 3"/>
          <p:cNvSpPr>
            <a:spLocks noGrp="1" noChangeArrowheads="1"/>
          </p:cNvSpPr>
          <p:nvPr>
            <p:ph type="body" idx="1"/>
          </p:nvPr>
        </p:nvSpPr>
        <p:spPr/>
        <p:txBody>
          <a:bodyPr/>
          <a:lstStyle/>
          <a:p>
            <a:pPr eaLnBrk="1" hangingPunct="1"/>
            <a:r>
              <a:rPr lang="en-US"/>
              <a:t>Occurs when a program allows input to write beyond the end of the allocated buffer</a:t>
            </a:r>
          </a:p>
          <a:p>
            <a:pPr lvl="1" eaLnBrk="1" hangingPunct="1"/>
            <a:r>
              <a:rPr lang="en-US"/>
              <a:t>Program might crash or allow attacker to gain control</a:t>
            </a:r>
          </a:p>
          <a:p>
            <a:pPr lvl="1" eaLnBrk="1" hangingPunct="1"/>
            <a:r>
              <a:rPr lang="en-US"/>
              <a:t>Still possible in languages like C#, Java since they use libraries written in C/C++ but more unlikely</a:t>
            </a:r>
          </a:p>
          <a:p>
            <a:pPr lvl="1" eaLnBrk="1" hangingPunct="1"/>
            <a:r>
              <a:rPr lang="en-US" sz="2833"/>
              <a:t>Cause is failing to validate input </a:t>
            </a:r>
          </a:p>
          <a:p>
            <a:pPr lvl="1" eaLnBrk="1" hangingPunct="1"/>
            <a:r>
              <a:rPr lang="en-US" sz="2833"/>
              <a:t>Can occur on stacks and heaps</a:t>
            </a:r>
          </a:p>
          <a:p>
            <a:pPr lvl="1" eaLnBrk="1" hangingPunct="1"/>
            <a:endParaRPr lang="en-US"/>
          </a:p>
        </p:txBody>
      </p:sp>
    </p:spTree>
    <p:extLst>
      <p:ext uri="{BB962C8B-B14F-4D97-AF65-F5344CB8AC3E}">
        <p14:creationId xmlns:p14="http://schemas.microsoft.com/office/powerpoint/2010/main" val="230585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Common Buffer Overflow Myths</a:t>
            </a:r>
          </a:p>
        </p:txBody>
      </p:sp>
      <p:sp>
        <p:nvSpPr>
          <p:cNvPr id="3" name="Content Placeholder 2"/>
          <p:cNvSpPr>
            <a:spLocks noGrp="1"/>
          </p:cNvSpPr>
          <p:nvPr>
            <p:ph idx="1"/>
          </p:nvPr>
        </p:nvSpPr>
        <p:spPr/>
        <p:txBody>
          <a:bodyPr>
            <a:normAutofit/>
          </a:bodyPr>
          <a:lstStyle/>
          <a:p>
            <a:r>
              <a:rPr lang="en-US" b="1" dirty="0"/>
              <a:t>Myth #1</a:t>
            </a:r>
            <a:r>
              <a:rPr lang="en-US" dirty="0"/>
              <a:t>: Buffer overflows only affect Microsoft platforms</a:t>
            </a:r>
          </a:p>
          <a:p>
            <a:endParaRPr lang="en-US" dirty="0"/>
          </a:p>
          <a:p>
            <a:r>
              <a:rPr lang="en-US" b="1" dirty="0"/>
              <a:t>Myth #2</a:t>
            </a:r>
            <a:r>
              <a:rPr lang="en-US" dirty="0"/>
              <a:t>: Buffer overflows cannot exist in managed languages (e.g. .NET and Java)</a:t>
            </a:r>
          </a:p>
          <a:p>
            <a:endParaRPr lang="en-US" dirty="0"/>
          </a:p>
          <a:p>
            <a:r>
              <a:rPr lang="en-US" b="1" dirty="0"/>
              <a:t>Myth #3</a:t>
            </a:r>
            <a:r>
              <a:rPr lang="en-US" dirty="0"/>
              <a:t>: Buffer overflows cannot be exploited on application heaps</a:t>
            </a:r>
          </a:p>
        </p:txBody>
      </p:sp>
    </p:spTree>
    <p:extLst>
      <p:ext uri="{BB962C8B-B14F-4D97-AF65-F5344CB8AC3E}">
        <p14:creationId xmlns:p14="http://schemas.microsoft.com/office/powerpoint/2010/main" val="423714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Sin 4 : SQL Injection</a:t>
            </a:r>
          </a:p>
        </p:txBody>
      </p:sp>
      <p:sp>
        <p:nvSpPr>
          <p:cNvPr id="7171" name="Rectangle 3"/>
          <p:cNvSpPr>
            <a:spLocks noGrp="1" noChangeArrowheads="1"/>
          </p:cNvSpPr>
          <p:nvPr>
            <p:ph type="body" idx="1"/>
          </p:nvPr>
        </p:nvSpPr>
        <p:spPr/>
        <p:txBody>
          <a:bodyPr/>
          <a:lstStyle/>
          <a:p>
            <a:pPr eaLnBrk="1" hangingPunct="1"/>
            <a:r>
              <a:rPr lang="en-US"/>
              <a:t>Takes user input</a:t>
            </a:r>
          </a:p>
          <a:p>
            <a:pPr eaLnBrk="1" hangingPunct="1"/>
            <a:r>
              <a:rPr lang="en-US"/>
              <a:t>Does not check user input for validity</a:t>
            </a:r>
          </a:p>
          <a:p>
            <a:pPr eaLnBrk="1" hangingPunct="1"/>
            <a:r>
              <a:rPr lang="en-US"/>
              <a:t>Uses user input data to query a database</a:t>
            </a:r>
          </a:p>
          <a:p>
            <a:pPr eaLnBrk="1" hangingPunct="1"/>
            <a:r>
              <a:rPr lang="en-US"/>
              <a:t>Uses string concatenation or string replacement to build the SQL query or uses the SQL Exec command</a:t>
            </a:r>
          </a:p>
          <a:p>
            <a:pPr lvl="1" eaLnBrk="1" hangingPunct="1"/>
            <a:endParaRPr lang="en-US"/>
          </a:p>
        </p:txBody>
      </p:sp>
      <p:sp>
        <p:nvSpPr>
          <p:cNvPr id="4" name="Rounded Rectangle 3"/>
          <p:cNvSpPr/>
          <p:nvPr/>
        </p:nvSpPr>
        <p:spPr>
          <a:xfrm>
            <a:off x="734668" y="4459266"/>
            <a:ext cx="10619132" cy="200374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GB" sz="2000" dirty="0" err="1"/>
              <a:t>txtUserId</a:t>
            </a:r>
            <a:r>
              <a:rPr lang="en-GB" sz="2000" dirty="0"/>
              <a:t> = </a:t>
            </a:r>
            <a:r>
              <a:rPr lang="en-GB" sz="2000" dirty="0" err="1"/>
              <a:t>getRequestString</a:t>
            </a:r>
            <a:r>
              <a:rPr lang="en-GB" sz="2000" dirty="0"/>
              <a:t>("</a:t>
            </a:r>
            <a:r>
              <a:rPr lang="en-GB" sz="2000" dirty="0" err="1"/>
              <a:t>UserId</a:t>
            </a:r>
            <a:r>
              <a:rPr lang="en-GB" sz="2000" dirty="0"/>
              <a:t>");</a:t>
            </a:r>
            <a:br>
              <a:rPr lang="en-GB" sz="2000" dirty="0"/>
            </a:br>
            <a:r>
              <a:rPr lang="en-GB" sz="2000" dirty="0" err="1"/>
              <a:t>txtSQL</a:t>
            </a:r>
            <a:r>
              <a:rPr lang="en-GB" sz="2000" dirty="0"/>
              <a:t> = "SELECT * FROM Users WHERE </a:t>
            </a:r>
            <a:r>
              <a:rPr lang="en-GB" sz="2000" dirty="0" err="1"/>
              <a:t>UserId</a:t>
            </a:r>
            <a:r>
              <a:rPr lang="en-GB" sz="2000" dirty="0"/>
              <a:t> = " + </a:t>
            </a:r>
            <a:r>
              <a:rPr lang="en-GB" sz="2000" dirty="0" err="1"/>
              <a:t>txtUserId</a:t>
            </a:r>
            <a:r>
              <a:rPr lang="en-GB" sz="2000" dirty="0"/>
              <a:t>;</a:t>
            </a:r>
          </a:p>
          <a:p>
            <a:endParaRPr lang="en-GB" sz="2000" dirty="0"/>
          </a:p>
          <a:p>
            <a:r>
              <a:rPr lang="en-GB" sz="2000" dirty="0"/>
              <a:t>SELECT * FROM Users WHERE </a:t>
            </a:r>
            <a:r>
              <a:rPr lang="en-GB" sz="2000" dirty="0" err="1"/>
              <a:t>UserId</a:t>
            </a:r>
            <a:r>
              <a:rPr lang="en-GB" sz="2000" dirty="0"/>
              <a:t> = 105 or 1=1</a:t>
            </a:r>
          </a:p>
        </p:txBody>
      </p:sp>
    </p:spTree>
    <p:extLst>
      <p:ext uri="{BB962C8B-B14F-4D97-AF65-F5344CB8AC3E}">
        <p14:creationId xmlns:p14="http://schemas.microsoft.com/office/powerpoint/2010/main" val="178060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Common SQL Injection Myths</a:t>
            </a:r>
          </a:p>
        </p:txBody>
      </p:sp>
      <p:sp>
        <p:nvSpPr>
          <p:cNvPr id="3" name="Content Placeholder 2"/>
          <p:cNvSpPr>
            <a:spLocks noGrp="1"/>
          </p:cNvSpPr>
          <p:nvPr>
            <p:ph idx="1"/>
          </p:nvPr>
        </p:nvSpPr>
        <p:spPr/>
        <p:txBody>
          <a:bodyPr/>
          <a:lstStyle/>
          <a:p>
            <a:pPr marL="619026" indent="-619026">
              <a:buFont typeface="+mj-lt"/>
              <a:buAutoNum type="arabicPeriod"/>
            </a:pPr>
            <a:r>
              <a:rPr lang="en-US" dirty="0"/>
              <a:t>SQL injection applies only to applications that use Microsoft SQL Server</a:t>
            </a:r>
          </a:p>
          <a:p>
            <a:pPr marL="619026" indent="-619026">
              <a:buFont typeface="+mj-lt"/>
              <a:buAutoNum type="arabicPeriod"/>
            </a:pPr>
            <a:r>
              <a:rPr lang="en-US" dirty="0"/>
              <a:t>SQL injection applies only to Web-based applications</a:t>
            </a:r>
          </a:p>
          <a:p>
            <a:pPr marL="619026" indent="-619026">
              <a:buFont typeface="+mj-lt"/>
              <a:buAutoNum type="arabicPeriod"/>
            </a:pPr>
            <a:r>
              <a:rPr lang="en-US" dirty="0"/>
              <a:t>SQL injection can be remedied by using transport security protocols, such as SSL and </a:t>
            </a:r>
            <a:r>
              <a:rPr lang="en-US" dirty="0" err="1"/>
              <a:t>IPSec</a:t>
            </a:r>
            <a:endParaRPr lang="en-US" dirty="0"/>
          </a:p>
          <a:p>
            <a:pPr marL="619026" indent="-619026">
              <a:buFont typeface="+mj-lt"/>
              <a:buAutoNum type="arabicPeriod"/>
            </a:pPr>
            <a:r>
              <a:rPr lang="en-US" dirty="0"/>
              <a:t>SQL injection only applies to non-authenticated users</a:t>
            </a:r>
          </a:p>
        </p:txBody>
      </p:sp>
    </p:spTree>
    <p:extLst>
      <p:ext uri="{BB962C8B-B14F-4D97-AF65-F5344CB8AC3E}">
        <p14:creationId xmlns:p14="http://schemas.microsoft.com/office/powerpoint/2010/main" val="45540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Preventing SQL Injection </a:t>
            </a:r>
          </a:p>
        </p:txBody>
      </p:sp>
      <p:sp>
        <p:nvSpPr>
          <p:cNvPr id="9219" name="Content Placeholder 2"/>
          <p:cNvSpPr>
            <a:spLocks noGrp="1"/>
          </p:cNvSpPr>
          <p:nvPr>
            <p:ph idx="1"/>
          </p:nvPr>
        </p:nvSpPr>
        <p:spPr/>
        <p:txBody>
          <a:bodyPr/>
          <a:lstStyle/>
          <a:p>
            <a:r>
              <a:rPr lang="en-US"/>
              <a:t>Validate input</a:t>
            </a:r>
          </a:p>
          <a:p>
            <a:r>
              <a:rPr lang="en-US"/>
              <a:t>Use SQL parameterized queries </a:t>
            </a:r>
          </a:p>
          <a:p>
            <a:r>
              <a:rPr lang="en-US"/>
              <a:t>Use stored procedures </a:t>
            </a:r>
          </a:p>
          <a:p>
            <a:pPr lvl="1"/>
            <a:r>
              <a:rPr lang="en-US"/>
              <a:t>Do not use “exec @sql” construct</a:t>
            </a:r>
          </a:p>
          <a:p>
            <a:r>
              <a:rPr lang="en-US"/>
              <a:t>Use SQL Execute-Only permission</a:t>
            </a:r>
          </a:p>
          <a:p>
            <a:endParaRPr lang="en-US"/>
          </a:p>
        </p:txBody>
      </p:sp>
      <p:sp>
        <p:nvSpPr>
          <p:cNvPr id="4" name="Rounded Rectangle 3"/>
          <p:cNvSpPr/>
          <p:nvPr/>
        </p:nvSpPr>
        <p:spPr>
          <a:xfrm>
            <a:off x="701459" y="4496844"/>
            <a:ext cx="10747330" cy="1931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t>strSQL</a:t>
            </a:r>
            <a:r>
              <a:rPr lang="en-GB" dirty="0"/>
              <a:t>=“</a:t>
            </a:r>
            <a:r>
              <a:rPr lang="en-US" dirty="0"/>
              <a:t>SELECT </a:t>
            </a:r>
            <a:r>
              <a:rPr lang="en-US" dirty="0" err="1"/>
              <a:t>IsAdmin</a:t>
            </a:r>
            <a:r>
              <a:rPr lang="en-US" dirty="0"/>
              <a:t> from </a:t>
            </a:r>
            <a:r>
              <a:rPr lang="en-US" dirty="0" err="1"/>
              <a:t>tblUSERS</a:t>
            </a:r>
            <a:r>
              <a:rPr lang="en-US" dirty="0"/>
              <a:t> WHERE Username=@username AND password=@password”;</a:t>
            </a:r>
          </a:p>
          <a:p>
            <a:r>
              <a:rPr lang="en-US" dirty="0" err="1"/>
              <a:t>SQLCommand</a:t>
            </a:r>
            <a:r>
              <a:rPr lang="en-US" dirty="0"/>
              <a:t> </a:t>
            </a:r>
            <a:r>
              <a:rPr lang="en-US" dirty="0" err="1"/>
              <a:t>cmd</a:t>
            </a:r>
            <a:r>
              <a:rPr lang="en-US" dirty="0"/>
              <a:t>= new </a:t>
            </a:r>
            <a:r>
              <a:rPr lang="en-US" dirty="0" err="1"/>
              <a:t>SQLCommand</a:t>
            </a:r>
            <a:r>
              <a:rPr lang="en-US" dirty="0"/>
              <a:t>(</a:t>
            </a:r>
            <a:r>
              <a:rPr lang="en-US" dirty="0" err="1"/>
              <a:t>strSQL,connection</a:t>
            </a:r>
            <a:r>
              <a:rPr lang="en-US" dirty="0"/>
              <a:t>);</a:t>
            </a:r>
          </a:p>
          <a:p>
            <a:r>
              <a:rPr lang="en-US" dirty="0" err="1"/>
              <a:t>cmd.Parameters.AddWithValue</a:t>
            </a:r>
            <a:r>
              <a:rPr lang="en-US" dirty="0"/>
              <a:t>(“@</a:t>
            </a:r>
            <a:r>
              <a:rPr lang="en-US" dirty="0" err="1"/>
              <a:t>username”,username</a:t>
            </a:r>
            <a:r>
              <a:rPr lang="en-US" dirty="0"/>
              <a:t>);</a:t>
            </a:r>
          </a:p>
          <a:p>
            <a:r>
              <a:rPr lang="en-US" dirty="0" err="1"/>
              <a:t>cmd.Parameters.AddWithValue</a:t>
            </a:r>
            <a:r>
              <a:rPr lang="en-US" dirty="0"/>
              <a:t>(“@</a:t>
            </a:r>
            <a:r>
              <a:rPr lang="en-US" dirty="0" err="1"/>
              <a:t>password”,password</a:t>
            </a:r>
            <a:r>
              <a:rPr lang="en-US" dirty="0"/>
              <a:t>);</a:t>
            </a:r>
          </a:p>
        </p:txBody>
      </p:sp>
    </p:spTree>
    <p:extLst>
      <p:ext uri="{BB962C8B-B14F-4D97-AF65-F5344CB8AC3E}">
        <p14:creationId xmlns:p14="http://schemas.microsoft.com/office/powerpoint/2010/main" val="237645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Why?</a:t>
            </a:r>
            <a:endParaRPr lang="en-GB" dirty="0"/>
          </a:p>
        </p:txBody>
      </p:sp>
      <p:sp>
        <p:nvSpPr>
          <p:cNvPr id="6" name="Text Placeholder 5"/>
          <p:cNvSpPr>
            <a:spLocks noGrp="1"/>
          </p:cNvSpPr>
          <p:nvPr>
            <p:ph type="body" idx="1"/>
          </p:nvPr>
        </p:nvSpPr>
        <p:spPr/>
        <p:txBody>
          <a:bodyPr/>
          <a:lstStyle/>
          <a:p>
            <a:endParaRPr lang="en-GB"/>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17250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Sin 7 : Cross Site Scripting</a:t>
            </a:r>
          </a:p>
        </p:txBody>
      </p:sp>
      <p:sp>
        <p:nvSpPr>
          <p:cNvPr id="10243" name="Rectangle 3"/>
          <p:cNvSpPr>
            <a:spLocks noGrp="1" noChangeArrowheads="1"/>
          </p:cNvSpPr>
          <p:nvPr>
            <p:ph type="body" idx="1"/>
          </p:nvPr>
        </p:nvSpPr>
        <p:spPr/>
        <p:txBody>
          <a:bodyPr>
            <a:normAutofit/>
          </a:bodyPr>
          <a:lstStyle/>
          <a:p>
            <a:pPr eaLnBrk="1" hangingPunct="1"/>
            <a:r>
              <a:rPr lang="en-US" dirty="0"/>
              <a:t>Somewhat misnamed, as crossing sites is not always necessary to exploit this bug</a:t>
            </a:r>
          </a:p>
          <a:p>
            <a:pPr eaLnBrk="1" hangingPunct="1"/>
            <a:r>
              <a:rPr lang="en-US" dirty="0"/>
              <a:t>In a nutshell</a:t>
            </a:r>
          </a:p>
          <a:p>
            <a:pPr lvl="1" eaLnBrk="1" hangingPunct="1"/>
            <a:r>
              <a:rPr lang="en-US" dirty="0"/>
              <a:t>Web app takes input from a user</a:t>
            </a:r>
          </a:p>
          <a:p>
            <a:pPr lvl="1" eaLnBrk="1" hangingPunct="1"/>
            <a:r>
              <a:rPr lang="en-US" dirty="0"/>
              <a:t>Input is stored or echoed back to the user</a:t>
            </a:r>
          </a:p>
          <a:p>
            <a:pPr lvl="1" eaLnBrk="1" hangingPunct="1"/>
            <a:endParaRPr lang="en-US" dirty="0"/>
          </a:p>
          <a:p>
            <a:pPr lvl="1" eaLnBrk="1" hangingPunct="1"/>
            <a:r>
              <a:rPr lang="en-US" dirty="0"/>
              <a:t>That’s it</a:t>
            </a:r>
          </a:p>
        </p:txBody>
      </p:sp>
    </p:spTree>
    <p:extLst>
      <p:ext uri="{BB962C8B-B14F-4D97-AF65-F5344CB8AC3E}">
        <p14:creationId xmlns:p14="http://schemas.microsoft.com/office/powerpoint/2010/main" val="115991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xplosion 1 20"/>
          <p:cNvSpPr/>
          <p:nvPr/>
        </p:nvSpPr>
        <p:spPr>
          <a:xfrm>
            <a:off x="4673720" y="4648200"/>
            <a:ext cx="2946152" cy="1981200"/>
          </a:xfrm>
          <a:prstGeom prst="irregularSeal1">
            <a:avLst/>
          </a:prstGeom>
        </p:spPr>
        <p:style>
          <a:lnRef idx="0">
            <a:schemeClr val="accent6"/>
          </a:lnRef>
          <a:fillRef idx="3">
            <a:schemeClr val="accent6"/>
          </a:fillRef>
          <a:effectRef idx="3">
            <a:schemeClr val="accent6"/>
          </a:effectRef>
          <a:fontRef idx="minor">
            <a:schemeClr val="lt1"/>
          </a:fontRef>
        </p:style>
        <p:txBody>
          <a:bodyPr lIns="108846" tIns="54423" rIns="108846" bIns="54423" anchor="ctr"/>
          <a:lstStyle/>
          <a:p>
            <a:pPr algn="ctr">
              <a:defRPr/>
            </a:pPr>
            <a:endParaRPr lang="en-US" sz="1500" dirty="0"/>
          </a:p>
        </p:txBody>
      </p:sp>
      <p:sp>
        <p:nvSpPr>
          <p:cNvPr id="11269" name="Title 1"/>
          <p:cNvSpPr>
            <a:spLocks noGrp="1"/>
          </p:cNvSpPr>
          <p:nvPr>
            <p:ph type="title"/>
          </p:nvPr>
        </p:nvSpPr>
        <p:spPr>
          <a:xfrm>
            <a:off x="568312" y="496690"/>
            <a:ext cx="11206153" cy="1325563"/>
          </a:xfrm>
        </p:spPr>
        <p:txBody>
          <a:bodyPr>
            <a:noAutofit/>
          </a:bodyPr>
          <a:lstStyle/>
          <a:p>
            <a:r>
              <a:rPr lang="en-US" sz="4499" dirty="0">
                <a:latin typeface="Segoe UI" pitchFamily="34" charset="0"/>
                <a:ea typeface="Segoe UI" pitchFamily="34" charset="0"/>
                <a:cs typeface="Segoe UI" pitchFamily="34" charset="0"/>
              </a:rPr>
              <a:t>Type 1: Non-Persistent Cross-Site Scripting</a:t>
            </a:r>
          </a:p>
        </p:txBody>
      </p:sp>
      <p:grpSp>
        <p:nvGrpSpPr>
          <p:cNvPr id="2" name="Group 7"/>
          <p:cNvGrpSpPr>
            <a:grpSpLocks/>
          </p:cNvGrpSpPr>
          <p:nvPr/>
        </p:nvGrpSpPr>
        <p:grpSpPr bwMode="auto">
          <a:xfrm>
            <a:off x="610062" y="4964113"/>
            <a:ext cx="2438195" cy="1678292"/>
            <a:chOff x="457200" y="4495800"/>
            <a:chExt cx="1752600" cy="1604322"/>
          </a:xfrm>
        </p:grpSpPr>
        <p:pic>
          <p:nvPicPr>
            <p:cNvPr id="11291" name="Picture 4" descr="C:\Documents and Settings\EclipSec Kevin Lam\Local Settings\Temporary Internet Files\Content.IE5\7GP0ZCDB\MCj04326100000[1].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95800"/>
              <a:ext cx="930851"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2" name="TextBox 9"/>
            <p:cNvSpPr txBox="1">
              <a:spLocks noChangeArrowheads="1"/>
            </p:cNvSpPr>
            <p:nvPr/>
          </p:nvSpPr>
          <p:spPr bwMode="auto">
            <a:xfrm>
              <a:off x="457200" y="5791200"/>
              <a:ext cx="1752600" cy="308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a:t>Malicious User</a:t>
              </a:r>
            </a:p>
          </p:txBody>
        </p:sp>
      </p:grpSp>
      <p:grpSp>
        <p:nvGrpSpPr>
          <p:cNvPr id="3" name="Group 10"/>
          <p:cNvGrpSpPr>
            <a:grpSpLocks/>
          </p:cNvGrpSpPr>
          <p:nvPr/>
        </p:nvGrpSpPr>
        <p:grpSpPr bwMode="auto">
          <a:xfrm>
            <a:off x="4876902" y="4976499"/>
            <a:ext cx="2336603" cy="1654793"/>
            <a:chOff x="3581400" y="4518263"/>
            <a:chExt cx="1752600" cy="1581858"/>
          </a:xfrm>
        </p:grpSpPr>
        <p:pic>
          <p:nvPicPr>
            <p:cNvPr id="11289" name="Picture 5" descr="C:\Documents and Settings\EclipSec Kevin Lam\Local Settings\Temporary Internet Files\Content.IE5\T2NQ0G1O\MCj04326250000[1].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7749" y="4518263"/>
              <a:ext cx="89990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TextBox 12"/>
            <p:cNvSpPr txBox="1">
              <a:spLocks noChangeArrowheads="1"/>
            </p:cNvSpPr>
            <p:nvPr/>
          </p:nvSpPr>
          <p:spPr bwMode="auto">
            <a:xfrm>
              <a:off x="3581400" y="5791200"/>
              <a:ext cx="1752600" cy="3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500" dirty="0"/>
                <a:t>User</a:t>
              </a:r>
            </a:p>
          </p:txBody>
        </p:sp>
      </p:grpSp>
      <p:sp>
        <p:nvSpPr>
          <p:cNvPr id="15" name="Right Arrow 14"/>
          <p:cNvSpPr/>
          <p:nvPr/>
        </p:nvSpPr>
        <p:spPr>
          <a:xfrm>
            <a:off x="2845074" y="5410201"/>
            <a:ext cx="2438195" cy="609600"/>
          </a:xfrm>
          <a:prstGeom prst="rightArrow">
            <a:avLst/>
          </a:prstGeom>
        </p:spPr>
        <p:style>
          <a:lnRef idx="0">
            <a:schemeClr val="accent2"/>
          </a:lnRef>
          <a:fillRef idx="3">
            <a:schemeClr val="accent2"/>
          </a:fillRef>
          <a:effectRef idx="3">
            <a:schemeClr val="accent2"/>
          </a:effectRef>
          <a:fontRef idx="minor">
            <a:schemeClr val="lt1"/>
          </a:fontRef>
        </p:style>
        <p:txBody>
          <a:bodyPr lIns="108846" tIns="54423" rIns="108846" bIns="54423" anchor="ctr"/>
          <a:lstStyle/>
          <a:p>
            <a:pPr algn="ctr">
              <a:defRPr/>
            </a:pPr>
            <a:endParaRPr lang="en-US" sz="1500" dirty="0"/>
          </a:p>
        </p:txBody>
      </p:sp>
      <p:pic>
        <p:nvPicPr>
          <p:cNvPr id="14" name="Picture 9" descr="C:\Documents and Settings\EclipSec Kevin Lam\Local Settings\Temporary Internet Files\Content.IE5\T2NQ0G1O\MCj0432627000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4623" y="5257800"/>
            <a:ext cx="121909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ular Callout 15"/>
          <p:cNvSpPr/>
          <p:nvPr/>
        </p:nvSpPr>
        <p:spPr>
          <a:xfrm>
            <a:off x="2438708" y="3352800"/>
            <a:ext cx="4571615" cy="1295400"/>
          </a:xfrm>
          <a:prstGeom prst="wedgeRectCallout">
            <a:avLst>
              <a:gd name="adj1" fmla="val -19129"/>
              <a:gd name="adj2" fmla="val 7542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defRPr/>
            </a:pPr>
            <a:r>
              <a:rPr lang="en-US" sz="1500" dirty="0">
                <a:solidFill>
                  <a:schemeClr val="tx1"/>
                </a:solidFill>
              </a:rPr>
              <a:t>Congratulations!  You won a prize, please </a:t>
            </a:r>
            <a:r>
              <a:rPr lang="en-US" sz="1500" u="sng" dirty="0">
                <a:solidFill>
                  <a:schemeClr val="tx2">
                    <a:lumMod val="60000"/>
                    <a:lumOff val="40000"/>
                  </a:schemeClr>
                </a:solidFill>
              </a:rPr>
              <a:t>click here</a:t>
            </a:r>
            <a:r>
              <a:rPr lang="en-US" sz="1500" dirty="0">
                <a:solidFill>
                  <a:schemeClr val="tx2">
                    <a:lumMod val="60000"/>
                    <a:lumOff val="40000"/>
                  </a:schemeClr>
                </a:solidFill>
              </a:rPr>
              <a:t> </a:t>
            </a:r>
            <a:r>
              <a:rPr lang="en-US" sz="1500" dirty="0">
                <a:solidFill>
                  <a:schemeClr val="tx1"/>
                </a:solidFill>
              </a:rPr>
              <a:t>to claim your prize!</a:t>
            </a:r>
          </a:p>
        </p:txBody>
      </p:sp>
      <p:sp>
        <p:nvSpPr>
          <p:cNvPr id="17" name="Up Arrow 16"/>
          <p:cNvSpPr/>
          <p:nvPr/>
        </p:nvSpPr>
        <p:spPr>
          <a:xfrm>
            <a:off x="5588044" y="3276601"/>
            <a:ext cx="711140" cy="1524000"/>
          </a:xfrm>
          <a:prstGeom prst="upArrow">
            <a:avLst/>
          </a:prstGeom>
        </p:spPr>
        <p:style>
          <a:lnRef idx="0">
            <a:schemeClr val="accent2"/>
          </a:lnRef>
          <a:fillRef idx="3">
            <a:schemeClr val="accent2"/>
          </a:fillRef>
          <a:effectRef idx="3">
            <a:schemeClr val="accent2"/>
          </a:effectRef>
          <a:fontRef idx="minor">
            <a:schemeClr val="lt1"/>
          </a:fontRef>
        </p:style>
        <p:txBody>
          <a:bodyPr lIns="108846" tIns="54423" rIns="108846" bIns="54423" anchor="ctr"/>
          <a:lstStyle/>
          <a:p>
            <a:pPr algn="ctr">
              <a:defRPr/>
            </a:pPr>
            <a:endParaRPr lang="en-US" sz="1500" dirty="0"/>
          </a:p>
        </p:txBody>
      </p:sp>
      <p:sp>
        <p:nvSpPr>
          <p:cNvPr id="19" name="Down Arrow 18"/>
          <p:cNvSpPr/>
          <p:nvPr/>
        </p:nvSpPr>
        <p:spPr>
          <a:xfrm>
            <a:off x="5588044" y="3352800"/>
            <a:ext cx="711140" cy="1447800"/>
          </a:xfrm>
          <a:prstGeom prst="downArrow">
            <a:avLst/>
          </a:prstGeom>
        </p:spPr>
        <p:style>
          <a:lnRef idx="0">
            <a:schemeClr val="accent2"/>
          </a:lnRef>
          <a:fillRef idx="3">
            <a:schemeClr val="accent2"/>
          </a:fillRef>
          <a:effectRef idx="3">
            <a:schemeClr val="accent2"/>
          </a:effectRef>
          <a:fontRef idx="minor">
            <a:schemeClr val="lt1"/>
          </a:fontRef>
        </p:style>
        <p:txBody>
          <a:bodyPr lIns="108846" tIns="54423" rIns="108846" bIns="54423" anchor="ctr"/>
          <a:lstStyle/>
          <a:p>
            <a:pPr algn="ctr">
              <a:defRPr/>
            </a:pPr>
            <a:endParaRPr lang="en-US" sz="1500" dirty="0"/>
          </a:p>
        </p:txBody>
      </p:sp>
      <p:sp>
        <p:nvSpPr>
          <p:cNvPr id="20" name="Rectangular Callout 19"/>
          <p:cNvSpPr/>
          <p:nvPr/>
        </p:nvSpPr>
        <p:spPr>
          <a:xfrm>
            <a:off x="7010323" y="2819400"/>
            <a:ext cx="3555700" cy="2057400"/>
          </a:xfrm>
          <a:prstGeom prst="wedgeRectCallout">
            <a:avLst>
              <a:gd name="adj1" fmla="val -64293"/>
              <a:gd name="adj2" fmla="val 2067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defRPr/>
            </a:pPr>
            <a:r>
              <a:rPr lang="en-US" sz="1666" dirty="0">
                <a:solidFill>
                  <a:schemeClr val="tx1"/>
                </a:solidFill>
              </a:rPr>
              <a:t>&lt;html&gt;</a:t>
            </a:r>
          </a:p>
          <a:p>
            <a:pPr>
              <a:defRPr/>
            </a:pPr>
            <a:r>
              <a:rPr lang="en-US" sz="1666" dirty="0">
                <a:solidFill>
                  <a:schemeClr val="tx1"/>
                </a:solidFill>
              </a:rPr>
              <a:t>&lt;head&gt;</a:t>
            </a:r>
          </a:p>
          <a:p>
            <a:pPr>
              <a:defRPr/>
            </a:pPr>
            <a:r>
              <a:rPr lang="en-US" sz="1666" dirty="0">
                <a:solidFill>
                  <a:schemeClr val="tx1"/>
                </a:solidFill>
              </a:rPr>
              <a:t>&lt;title&gt;Hello&lt;/title&gt;</a:t>
            </a:r>
          </a:p>
          <a:p>
            <a:pPr>
              <a:defRPr/>
            </a:pPr>
            <a:r>
              <a:rPr lang="en-US" sz="1666" dirty="0">
                <a:solidFill>
                  <a:schemeClr val="tx1"/>
                </a:solidFill>
              </a:rPr>
              <a:t>&lt;/head&gt;</a:t>
            </a:r>
          </a:p>
          <a:p>
            <a:pPr>
              <a:defRPr/>
            </a:pPr>
            <a:r>
              <a:rPr lang="en-US" sz="1666" dirty="0">
                <a:solidFill>
                  <a:schemeClr val="tx1"/>
                </a:solidFill>
              </a:rPr>
              <a:t>&lt;body&gt;</a:t>
            </a:r>
          </a:p>
          <a:p>
            <a:pPr>
              <a:defRPr/>
            </a:pPr>
            <a:r>
              <a:rPr lang="en-US" sz="1666" b="1" dirty="0">
                <a:solidFill>
                  <a:srgbClr val="FF0000"/>
                </a:solidFill>
              </a:rPr>
              <a:t>[malicious code]</a:t>
            </a:r>
          </a:p>
          <a:p>
            <a:pPr>
              <a:defRPr/>
            </a:pPr>
            <a:r>
              <a:rPr lang="en-US" sz="1666" dirty="0">
                <a:solidFill>
                  <a:schemeClr val="tx1"/>
                </a:solidFill>
              </a:rPr>
              <a:t>&lt;/body&gt;</a:t>
            </a:r>
          </a:p>
          <a:p>
            <a:pPr>
              <a:defRPr/>
            </a:pPr>
            <a:r>
              <a:rPr lang="en-US" sz="1666" dirty="0">
                <a:solidFill>
                  <a:schemeClr val="tx1"/>
                </a:solidFill>
              </a:rPr>
              <a:t>…</a:t>
            </a:r>
          </a:p>
        </p:txBody>
      </p:sp>
      <p:sp>
        <p:nvSpPr>
          <p:cNvPr id="18" name="Rectangular Callout 17"/>
          <p:cNvSpPr/>
          <p:nvPr/>
        </p:nvSpPr>
        <p:spPr>
          <a:xfrm>
            <a:off x="6807140" y="3352800"/>
            <a:ext cx="3758883" cy="1295400"/>
          </a:xfrm>
          <a:prstGeom prst="wedgeRectCallout">
            <a:avLst>
              <a:gd name="adj1" fmla="val -62858"/>
              <a:gd name="adj2" fmla="val 2273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solidFill>
                  <a:schemeClr val="tx1"/>
                </a:solidFill>
              </a:rPr>
              <a:t>http://www.contoso.com?</a:t>
            </a:r>
          </a:p>
          <a:p>
            <a:pPr algn="ctr">
              <a:defRPr/>
            </a:pPr>
            <a:r>
              <a:rPr lang="en-US" sz="1500" dirty="0">
                <a:solidFill>
                  <a:schemeClr val="tx1"/>
                </a:solidFill>
              </a:rPr>
              <a:t>id=</a:t>
            </a:r>
            <a:r>
              <a:rPr lang="en-US" sz="1500" b="1" dirty="0">
                <a:solidFill>
                  <a:srgbClr val="FF0000"/>
                </a:solidFill>
              </a:rPr>
              <a:t>[malicious code]</a:t>
            </a:r>
          </a:p>
        </p:txBody>
      </p:sp>
      <p:grpSp>
        <p:nvGrpSpPr>
          <p:cNvPr id="5" name="Group 22"/>
          <p:cNvGrpSpPr>
            <a:grpSpLocks/>
          </p:cNvGrpSpPr>
          <p:nvPr/>
        </p:nvGrpSpPr>
        <p:grpSpPr bwMode="auto">
          <a:xfrm>
            <a:off x="5080086" y="1752600"/>
            <a:ext cx="1930237" cy="1466585"/>
            <a:chOff x="3810000" y="1752600"/>
            <a:chExt cx="1447800" cy="1466046"/>
          </a:xfrm>
        </p:grpSpPr>
        <p:pic>
          <p:nvPicPr>
            <p:cNvPr id="11287" name="Picture 6" descr="C:\Documents and Settings\EclipSec Kevin Lam\Local Settings\Temporary Internet Files\Content.IE5\7GP0ZCDB\MCj04247700000[1].wmf"/>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38600" y="1752600"/>
              <a:ext cx="66193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8" name="TextBox 21"/>
            <p:cNvSpPr txBox="1">
              <a:spLocks noChangeArrowheads="1"/>
            </p:cNvSpPr>
            <p:nvPr/>
          </p:nvSpPr>
          <p:spPr bwMode="auto">
            <a:xfrm>
              <a:off x="3810000" y="2895600"/>
              <a:ext cx="1447800" cy="32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a:t>Web Server</a:t>
              </a:r>
            </a:p>
          </p:txBody>
        </p:sp>
      </p:grpSp>
    </p:spTree>
    <p:extLst>
      <p:ext uri="{BB962C8B-B14F-4D97-AF65-F5344CB8AC3E}">
        <p14:creationId xmlns:p14="http://schemas.microsoft.com/office/powerpoint/2010/main" val="101674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lide(fromLeft)">
                                      <p:cBhvr>
                                        <p:cTn id="18" dur="500"/>
                                        <p:tgtEl>
                                          <p:spTgt spid="15"/>
                                        </p:tgtEl>
                                      </p:cBhvr>
                                    </p:animEffect>
                                  </p:childTnLst>
                                </p:cTn>
                              </p:par>
                            </p:childTnLst>
                          </p:cTn>
                        </p:par>
                        <p:par>
                          <p:cTn id="19" fill="hold" nodeType="afterGroup">
                            <p:stCondLst>
                              <p:cond delay="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par>
                          <p:cTn id="23" fill="hold" nodeType="afterGroup">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xit" presetSubtype="0" fill="hold" grpId="1" nodeType="clickEffect">
                                  <p:stCondLst>
                                    <p:cond delay="0"/>
                                  </p:stCondLst>
                                  <p:childTnLst>
                                    <p:animEffect transition="out" filter="fade">
                                      <p:cBhvr>
                                        <p:cTn id="30" dur="1000"/>
                                        <p:tgtEl>
                                          <p:spTgt spid="16"/>
                                        </p:tgtEl>
                                      </p:cBhvr>
                                    </p:animEffect>
                                    <p:set>
                                      <p:cBhvr>
                                        <p:cTn id="31" dur="1" fill="hold">
                                          <p:stCondLst>
                                            <p:cond delay="999"/>
                                          </p:stCondLst>
                                        </p:cTn>
                                        <p:tgtEl>
                                          <p:spTgt spid="16"/>
                                        </p:tgtEl>
                                        <p:attrNameLst>
                                          <p:attrName>style.visibility</p:attrName>
                                        </p:attrNameLst>
                                      </p:cBhvr>
                                      <p:to>
                                        <p:strVal val="hidden"/>
                                      </p:to>
                                    </p:set>
                                  </p:childTnLst>
                                </p:cTn>
                              </p:par>
                            </p:childTnLst>
                          </p:cTn>
                        </p:par>
                        <p:par>
                          <p:cTn id="32" fill="hold" nodeType="afterGroup">
                            <p:stCondLst>
                              <p:cond delay="1000"/>
                            </p:stCondLst>
                            <p:childTnLst>
                              <p:par>
                                <p:cTn id="33" presetID="1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lide(fromBottom)">
                                      <p:cBhvr>
                                        <p:cTn id="35" dur="500"/>
                                        <p:tgtEl>
                                          <p:spTgt spid="17"/>
                                        </p:tgtEl>
                                      </p:cBhvr>
                                    </p:animEffect>
                                  </p:childTnLst>
                                </p:cTn>
                              </p:par>
                            </p:childTnLst>
                          </p:cTn>
                        </p:par>
                        <p:par>
                          <p:cTn id="36" fill="hold" nodeType="afterGroup">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000"/>
                                        <p:tgtEl>
                                          <p:spTgt spid="1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nodeType="clickEffect">
                                  <p:stCondLst>
                                    <p:cond delay="0"/>
                                  </p:stCondLst>
                                  <p:childTnLst>
                                    <p:animEffect transition="out" filter="fade">
                                      <p:cBhvr>
                                        <p:cTn id="43" dur="2000"/>
                                        <p:tgtEl>
                                          <p:spTgt spid="17"/>
                                        </p:tgtEl>
                                      </p:cBhvr>
                                    </p:animEffect>
                                    <p:set>
                                      <p:cBhvr>
                                        <p:cTn id="44" dur="1" fill="hold">
                                          <p:stCondLst>
                                            <p:cond delay="1999"/>
                                          </p:stCondLst>
                                        </p:cTn>
                                        <p:tgtEl>
                                          <p:spTgt spid="1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2000"/>
                                        <p:tgtEl>
                                          <p:spTgt spid="18"/>
                                        </p:tgtEl>
                                      </p:cBhvr>
                                    </p:animEffect>
                                    <p:set>
                                      <p:cBhvr>
                                        <p:cTn id="47" dur="1" fill="hold">
                                          <p:stCondLst>
                                            <p:cond delay="1999"/>
                                          </p:stCondLst>
                                        </p:cTn>
                                        <p:tgtEl>
                                          <p:spTgt spid="18"/>
                                        </p:tgtEl>
                                        <p:attrNameLst>
                                          <p:attrName>style.visibility</p:attrName>
                                        </p:attrNameLst>
                                      </p:cBhvr>
                                      <p:to>
                                        <p:strVal val="hidden"/>
                                      </p:to>
                                    </p:set>
                                  </p:childTnLst>
                                </p:cTn>
                              </p:par>
                            </p:childTnLst>
                          </p:cTn>
                        </p:par>
                        <p:par>
                          <p:cTn id="48" fill="hold" nodeType="afterGroup">
                            <p:stCondLst>
                              <p:cond delay="2000"/>
                            </p:stCondLst>
                            <p:childTnLst>
                              <p:par>
                                <p:cTn id="49" presetID="1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slide(fromTop)">
                                      <p:cBhvr>
                                        <p:cTn id="51" dur="500"/>
                                        <p:tgtEl>
                                          <p:spTgt spid="19"/>
                                        </p:tgtEl>
                                      </p:cBhvr>
                                    </p:animEffect>
                                  </p:childTnLst>
                                </p:cTn>
                              </p:par>
                            </p:childTnLst>
                          </p:cTn>
                        </p:par>
                        <p:par>
                          <p:cTn id="52" fill="hold" nodeType="afterGroup">
                            <p:stCondLst>
                              <p:cond delay="2500"/>
                            </p:stCondLst>
                            <p:childTnLst>
                              <p:par>
                                <p:cTn id="53" presetID="10" presetClass="entr" presetSubtype="0"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2000"/>
                                        <p:tgtEl>
                                          <p:spTgt spid="20"/>
                                        </p:tgtEl>
                                      </p:cBhvr>
                                    </p:animEffect>
                                  </p:childTnLst>
                                </p:cTn>
                              </p:par>
                            </p:childTnLst>
                          </p:cTn>
                        </p:par>
                        <p:par>
                          <p:cTn id="56" fill="hold" nodeType="afterGroup">
                            <p:stCondLst>
                              <p:cond delay="4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0" grpId="0" animBg="1"/>
      <p:bldP spid="18" grpId="0" animBg="1"/>
      <p:bldP spid="1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ular Callout 43"/>
          <p:cNvSpPr/>
          <p:nvPr/>
        </p:nvSpPr>
        <p:spPr>
          <a:xfrm>
            <a:off x="6908731" y="3352800"/>
            <a:ext cx="3454109" cy="1447800"/>
          </a:xfrm>
          <a:prstGeom prst="wedgeRectCallout">
            <a:avLst>
              <a:gd name="adj1" fmla="val -20306"/>
              <a:gd name="adj2" fmla="val -7879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defRPr/>
            </a:pPr>
            <a:r>
              <a:rPr lang="en-US" sz="2000" b="1" u="sng" dirty="0">
                <a:solidFill>
                  <a:schemeClr val="tx1"/>
                </a:solidFill>
              </a:rPr>
              <a:t>Blog Comment:</a:t>
            </a:r>
          </a:p>
          <a:p>
            <a:pPr>
              <a:defRPr/>
            </a:pPr>
            <a:r>
              <a:rPr lang="en-US" sz="2000" dirty="0">
                <a:solidFill>
                  <a:schemeClr val="tx1"/>
                </a:solidFill>
              </a:rPr>
              <a:t>Hello, this article was helpful! </a:t>
            </a:r>
            <a:r>
              <a:rPr lang="en-US" sz="2000" b="1" dirty="0">
                <a:solidFill>
                  <a:srgbClr val="FF0000"/>
                </a:solidFill>
              </a:rPr>
              <a:t>[malicious code]</a:t>
            </a:r>
          </a:p>
          <a:p>
            <a:pPr>
              <a:defRPr/>
            </a:pPr>
            <a:r>
              <a:rPr lang="en-US" sz="2000" dirty="0">
                <a:solidFill>
                  <a:schemeClr val="tx1"/>
                </a:solidFill>
              </a:rPr>
              <a:t>Thanks, </a:t>
            </a:r>
          </a:p>
          <a:p>
            <a:pPr>
              <a:defRPr/>
            </a:pPr>
            <a:r>
              <a:rPr lang="en-US" sz="2000" dirty="0">
                <a:solidFill>
                  <a:schemeClr val="tx1"/>
                </a:solidFill>
              </a:rPr>
              <a:t>Kevin</a:t>
            </a:r>
          </a:p>
        </p:txBody>
      </p:sp>
      <p:sp>
        <p:nvSpPr>
          <p:cNvPr id="53" name="Explosion 1 52"/>
          <p:cNvSpPr/>
          <p:nvPr/>
        </p:nvSpPr>
        <p:spPr>
          <a:xfrm>
            <a:off x="7619872" y="4724400"/>
            <a:ext cx="2336603" cy="1752600"/>
          </a:xfrm>
          <a:prstGeom prst="irregularSeal1">
            <a:avLst/>
          </a:prstGeom>
        </p:spPr>
        <p:style>
          <a:lnRef idx="0">
            <a:schemeClr val="accent6"/>
          </a:lnRef>
          <a:fillRef idx="3">
            <a:schemeClr val="accent6"/>
          </a:fillRef>
          <a:effectRef idx="3">
            <a:schemeClr val="accent6"/>
          </a:effectRef>
          <a:fontRef idx="minor">
            <a:schemeClr val="lt1"/>
          </a:fontRef>
        </p:style>
        <p:txBody>
          <a:bodyPr lIns="108846" tIns="54423" rIns="108846" bIns="54423" anchor="ctr"/>
          <a:lstStyle/>
          <a:p>
            <a:pPr algn="ctr">
              <a:defRPr/>
            </a:pPr>
            <a:endParaRPr lang="en-US" sz="1500" dirty="0"/>
          </a:p>
        </p:txBody>
      </p:sp>
      <p:sp>
        <p:nvSpPr>
          <p:cNvPr id="50" name="Explosion 1 49"/>
          <p:cNvSpPr/>
          <p:nvPr/>
        </p:nvSpPr>
        <p:spPr>
          <a:xfrm>
            <a:off x="4876903" y="4724400"/>
            <a:ext cx="2641377" cy="1752600"/>
          </a:xfrm>
          <a:prstGeom prst="irregularSeal1">
            <a:avLst/>
          </a:prstGeom>
        </p:spPr>
        <p:style>
          <a:lnRef idx="0">
            <a:schemeClr val="accent6"/>
          </a:lnRef>
          <a:fillRef idx="3">
            <a:schemeClr val="accent6"/>
          </a:fillRef>
          <a:effectRef idx="3">
            <a:schemeClr val="accent6"/>
          </a:effectRef>
          <a:fontRef idx="minor">
            <a:schemeClr val="lt1"/>
          </a:fontRef>
        </p:style>
        <p:txBody>
          <a:bodyPr lIns="108846" tIns="54423" rIns="108846" bIns="54423" anchor="ctr"/>
          <a:lstStyle/>
          <a:p>
            <a:pPr algn="ctr">
              <a:defRPr/>
            </a:pPr>
            <a:endParaRPr lang="en-US" sz="1500" dirty="0"/>
          </a:p>
        </p:txBody>
      </p:sp>
      <p:sp>
        <p:nvSpPr>
          <p:cNvPr id="21" name="Explosion 1 20"/>
          <p:cNvSpPr/>
          <p:nvPr/>
        </p:nvSpPr>
        <p:spPr>
          <a:xfrm>
            <a:off x="1930751" y="4572001"/>
            <a:ext cx="2946152" cy="1981200"/>
          </a:xfrm>
          <a:prstGeom prst="irregularSeal1">
            <a:avLst/>
          </a:prstGeom>
        </p:spPr>
        <p:style>
          <a:lnRef idx="0">
            <a:schemeClr val="accent6"/>
          </a:lnRef>
          <a:fillRef idx="3">
            <a:schemeClr val="accent6"/>
          </a:fillRef>
          <a:effectRef idx="3">
            <a:schemeClr val="accent6"/>
          </a:effectRef>
          <a:fontRef idx="minor">
            <a:schemeClr val="lt1"/>
          </a:fontRef>
        </p:style>
        <p:txBody>
          <a:bodyPr lIns="108846" tIns="54423" rIns="108846" bIns="54423" anchor="ctr"/>
          <a:lstStyle/>
          <a:p>
            <a:pPr algn="ctr">
              <a:defRPr/>
            </a:pPr>
            <a:endParaRPr lang="en-US" sz="1500" dirty="0"/>
          </a:p>
        </p:txBody>
      </p:sp>
      <p:sp>
        <p:nvSpPr>
          <p:cNvPr id="12300" name="Title 1"/>
          <p:cNvSpPr>
            <a:spLocks noGrp="1"/>
          </p:cNvSpPr>
          <p:nvPr>
            <p:ph type="title"/>
          </p:nvPr>
        </p:nvSpPr>
        <p:spPr/>
        <p:txBody>
          <a:bodyPr>
            <a:normAutofit/>
          </a:bodyPr>
          <a:lstStyle/>
          <a:p>
            <a:r>
              <a:rPr lang="en-US" dirty="0"/>
              <a:t>Type 2: Persistent Cross-Site Scripting</a:t>
            </a:r>
          </a:p>
        </p:txBody>
      </p:sp>
      <p:grpSp>
        <p:nvGrpSpPr>
          <p:cNvPr id="2" name="Group 7"/>
          <p:cNvGrpSpPr>
            <a:grpSpLocks/>
          </p:cNvGrpSpPr>
          <p:nvPr/>
        </p:nvGrpSpPr>
        <p:grpSpPr bwMode="auto">
          <a:xfrm>
            <a:off x="610062" y="1676400"/>
            <a:ext cx="2438195" cy="1678292"/>
            <a:chOff x="457200" y="4495800"/>
            <a:chExt cx="1752600" cy="1604321"/>
          </a:xfrm>
        </p:grpSpPr>
        <p:pic>
          <p:nvPicPr>
            <p:cNvPr id="12340" name="Picture 4" descr="C:\Documents and Settings\EclipSec Kevin Lam\Local Settings\Temporary Internet Files\Content.IE5\7GP0ZCDB\MCj04326100000[1].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495800"/>
              <a:ext cx="930851"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41" name="TextBox 9"/>
            <p:cNvSpPr txBox="1">
              <a:spLocks noChangeArrowheads="1"/>
            </p:cNvSpPr>
            <p:nvPr/>
          </p:nvSpPr>
          <p:spPr bwMode="auto">
            <a:xfrm>
              <a:off x="457200" y="5791200"/>
              <a:ext cx="1752600" cy="3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a:t>Malicious User</a:t>
              </a:r>
            </a:p>
          </p:txBody>
        </p:sp>
      </p:grpSp>
      <p:grpSp>
        <p:nvGrpSpPr>
          <p:cNvPr id="3" name="Group 10"/>
          <p:cNvGrpSpPr>
            <a:grpSpLocks/>
          </p:cNvGrpSpPr>
          <p:nvPr/>
        </p:nvGrpSpPr>
        <p:grpSpPr bwMode="auto">
          <a:xfrm>
            <a:off x="2133934" y="4876800"/>
            <a:ext cx="2336603" cy="1678292"/>
            <a:chOff x="3581400" y="4495800"/>
            <a:chExt cx="1752600" cy="1604321"/>
          </a:xfrm>
        </p:grpSpPr>
        <p:pic>
          <p:nvPicPr>
            <p:cNvPr id="12338" name="Picture 5" descr="C:\Documents and Settings\EclipSec Kevin Lam\Local Settings\Temporary Internet Files\Content.IE5\T2NQ0G1O\MCj04326250000[1].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4495800"/>
              <a:ext cx="89990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9" name="TextBox 12"/>
            <p:cNvSpPr txBox="1">
              <a:spLocks noChangeArrowheads="1"/>
            </p:cNvSpPr>
            <p:nvPr/>
          </p:nvSpPr>
          <p:spPr bwMode="auto">
            <a:xfrm>
              <a:off x="3581400" y="5791200"/>
              <a:ext cx="1752600" cy="3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500"/>
                <a:t>User</a:t>
              </a:r>
            </a:p>
          </p:txBody>
        </p:sp>
      </p:grpSp>
      <p:sp>
        <p:nvSpPr>
          <p:cNvPr id="15" name="Right Arrow 14"/>
          <p:cNvSpPr/>
          <p:nvPr/>
        </p:nvSpPr>
        <p:spPr>
          <a:xfrm>
            <a:off x="2743482" y="2057400"/>
            <a:ext cx="2438195" cy="609600"/>
          </a:xfrm>
          <a:prstGeom prst="rightArrow">
            <a:avLst/>
          </a:prstGeom>
        </p:spPr>
        <p:style>
          <a:lnRef idx="0">
            <a:schemeClr val="accent2"/>
          </a:lnRef>
          <a:fillRef idx="3">
            <a:schemeClr val="accent2"/>
          </a:fillRef>
          <a:effectRef idx="3">
            <a:schemeClr val="accent2"/>
          </a:effectRef>
          <a:fontRef idx="minor">
            <a:schemeClr val="lt1"/>
          </a:fontRef>
        </p:style>
        <p:txBody>
          <a:bodyPr lIns="108846" tIns="54423" rIns="108846" bIns="54423" anchor="ctr"/>
          <a:lstStyle/>
          <a:p>
            <a:pPr algn="ctr">
              <a:defRPr/>
            </a:pPr>
            <a:endParaRPr lang="en-US" sz="1500" dirty="0"/>
          </a:p>
        </p:txBody>
      </p:sp>
      <p:sp>
        <p:nvSpPr>
          <p:cNvPr id="25" name="Right Arrow 24"/>
          <p:cNvSpPr/>
          <p:nvPr/>
        </p:nvSpPr>
        <p:spPr>
          <a:xfrm>
            <a:off x="6603957" y="2057400"/>
            <a:ext cx="2438195" cy="609600"/>
          </a:xfrm>
          <a:prstGeom prst="rightArrow">
            <a:avLst/>
          </a:prstGeom>
        </p:spPr>
        <p:style>
          <a:lnRef idx="0">
            <a:schemeClr val="accent2"/>
          </a:lnRef>
          <a:fillRef idx="3">
            <a:schemeClr val="accent2"/>
          </a:fillRef>
          <a:effectRef idx="3">
            <a:schemeClr val="accent2"/>
          </a:effectRef>
          <a:fontRef idx="minor">
            <a:schemeClr val="lt1"/>
          </a:fontRef>
        </p:style>
        <p:txBody>
          <a:bodyPr lIns="108846" tIns="54423" rIns="108846" bIns="54423" anchor="ctr"/>
          <a:lstStyle/>
          <a:p>
            <a:pPr algn="ctr">
              <a:defRPr/>
            </a:pPr>
            <a:endParaRPr lang="en-US" sz="1500" dirty="0"/>
          </a:p>
        </p:txBody>
      </p:sp>
      <p:grpSp>
        <p:nvGrpSpPr>
          <p:cNvPr id="5" name="Group 32"/>
          <p:cNvGrpSpPr>
            <a:grpSpLocks/>
          </p:cNvGrpSpPr>
          <p:nvPr/>
        </p:nvGrpSpPr>
        <p:grpSpPr bwMode="auto">
          <a:xfrm>
            <a:off x="10261249" y="2057400"/>
            <a:ext cx="1015914" cy="838200"/>
            <a:chOff x="7696200" y="2057400"/>
            <a:chExt cx="762000" cy="838200"/>
          </a:xfrm>
        </p:grpSpPr>
        <p:sp>
          <p:nvSpPr>
            <p:cNvPr id="12336" name="Document"/>
            <p:cNvSpPr>
              <a:spLocks noEditPoints="1" noChangeArrowheads="1"/>
            </p:cNvSpPr>
            <p:nvPr/>
          </p:nvSpPr>
          <p:spPr bwMode="auto">
            <a:xfrm>
              <a:off x="7696200" y="2057400"/>
              <a:ext cx="533400" cy="685800"/>
            </a:xfrm>
            <a:custGeom>
              <a:avLst/>
              <a:gdLst>
                <a:gd name="T0" fmla="*/ 265638 w 21600"/>
                <a:gd name="T1" fmla="*/ 686816 h 21600"/>
                <a:gd name="T2" fmla="*/ 2099 w 21600"/>
                <a:gd name="T3" fmla="*/ 344456 h 21600"/>
                <a:gd name="T4" fmla="*/ 265638 w 21600"/>
                <a:gd name="T5" fmla="*/ 2572 h 21600"/>
                <a:gd name="T6" fmla="*/ 536018 w 21600"/>
                <a:gd name="T7" fmla="*/ 338201 h 21600"/>
                <a:gd name="T8" fmla="*/ 265638 w 21600"/>
                <a:gd name="T9" fmla="*/ 686816 h 21600"/>
                <a:gd name="T10" fmla="*/ 0 w 21600"/>
                <a:gd name="T11" fmla="*/ 0 h 21600"/>
                <a:gd name="T12" fmla="*/ 533400 w 21600"/>
                <a:gd name="T13" fmla="*/ 0 h 21600"/>
                <a:gd name="T14" fmla="*/ 533400 w 21600"/>
                <a:gd name="T15" fmla="*/ 685800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a:lstStyle/>
            <a:p>
              <a:endParaRPr lang="en-GB" sz="1500"/>
            </a:p>
          </p:txBody>
        </p:sp>
        <p:pic>
          <p:nvPicPr>
            <p:cNvPr id="12337" name="Picture 12" descr="C:\Documents and Settings\EclipSec Kevin Lam\Local Settings\Temporary Internet Files\Content.IE5\T2NQ0G1O\MCj03204220000[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800" y="2361667"/>
              <a:ext cx="533400" cy="53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34"/>
          <p:cNvGrpSpPr>
            <a:grpSpLocks/>
          </p:cNvGrpSpPr>
          <p:nvPr/>
        </p:nvGrpSpPr>
        <p:grpSpPr bwMode="auto">
          <a:xfrm>
            <a:off x="8940560" y="1676400"/>
            <a:ext cx="1625463" cy="1618998"/>
            <a:chOff x="6705600" y="1676400"/>
            <a:chExt cx="1219200" cy="1618457"/>
          </a:xfrm>
        </p:grpSpPr>
        <p:pic>
          <p:nvPicPr>
            <p:cNvPr id="12334" name="Picture 6" descr="C:\Documents and Settings\EclipSec Kevin Lam\Local Settings\Temporary Internet Files\Content.IE5\ZRMWDAIX\MCj04348450000[1].png"/>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1" y="1676400"/>
              <a:ext cx="91072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5" name="TextBox 33"/>
            <p:cNvSpPr txBox="1">
              <a:spLocks noChangeArrowheads="1"/>
            </p:cNvSpPr>
            <p:nvPr/>
          </p:nvSpPr>
          <p:spPr bwMode="auto">
            <a:xfrm>
              <a:off x="6705600" y="2971800"/>
              <a:ext cx="1219200" cy="32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a:t>Database</a:t>
              </a:r>
            </a:p>
          </p:txBody>
        </p:sp>
      </p:grpSp>
      <p:grpSp>
        <p:nvGrpSpPr>
          <p:cNvPr id="7" name="Group 37"/>
          <p:cNvGrpSpPr>
            <a:grpSpLocks/>
          </p:cNvGrpSpPr>
          <p:nvPr/>
        </p:nvGrpSpPr>
        <p:grpSpPr bwMode="auto">
          <a:xfrm>
            <a:off x="5080086" y="1752600"/>
            <a:ext cx="1930237" cy="1554034"/>
            <a:chOff x="3810000" y="1752600"/>
            <a:chExt cx="1447800" cy="1554033"/>
          </a:xfrm>
        </p:grpSpPr>
        <p:pic>
          <p:nvPicPr>
            <p:cNvPr id="12332" name="Picture 6" descr="C:\Documents and Settings\EclipSec Kevin Lam\Local Settings\Temporary Internet Files\Content.IE5\7GP0ZCDB\MCj04247700000[1].wmf"/>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1752600"/>
              <a:ext cx="66193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3" name="TextBox 36"/>
            <p:cNvSpPr txBox="1">
              <a:spLocks noChangeArrowheads="1"/>
            </p:cNvSpPr>
            <p:nvPr/>
          </p:nvSpPr>
          <p:spPr bwMode="auto">
            <a:xfrm>
              <a:off x="3810000" y="2983468"/>
              <a:ext cx="1447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500"/>
                <a:t>Web Server</a:t>
              </a:r>
            </a:p>
          </p:txBody>
        </p:sp>
      </p:grpSp>
      <p:sp>
        <p:nvSpPr>
          <p:cNvPr id="39" name="Rectangular Callout 38"/>
          <p:cNvSpPr/>
          <p:nvPr/>
        </p:nvSpPr>
        <p:spPr>
          <a:xfrm>
            <a:off x="2438709" y="3352800"/>
            <a:ext cx="3454109" cy="1447800"/>
          </a:xfrm>
          <a:prstGeom prst="wedgeRectCallout">
            <a:avLst>
              <a:gd name="adj1" fmla="val -20306"/>
              <a:gd name="adj2" fmla="val -7879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defRPr/>
            </a:pPr>
            <a:r>
              <a:rPr lang="en-US" sz="2000" b="1" u="sng" dirty="0">
                <a:solidFill>
                  <a:schemeClr val="tx1"/>
                </a:solidFill>
              </a:rPr>
              <a:t>Blog Comment:</a:t>
            </a:r>
          </a:p>
          <a:p>
            <a:pPr>
              <a:defRPr/>
            </a:pPr>
            <a:r>
              <a:rPr lang="en-US" sz="2000" dirty="0">
                <a:solidFill>
                  <a:schemeClr val="tx1"/>
                </a:solidFill>
              </a:rPr>
              <a:t>Hello, this article was helpful! </a:t>
            </a:r>
            <a:r>
              <a:rPr lang="en-US" sz="2000" b="1" dirty="0">
                <a:solidFill>
                  <a:srgbClr val="FF0000"/>
                </a:solidFill>
              </a:rPr>
              <a:t>[malicious code]</a:t>
            </a:r>
          </a:p>
          <a:p>
            <a:pPr>
              <a:defRPr/>
            </a:pPr>
            <a:r>
              <a:rPr lang="en-US" sz="2000" dirty="0">
                <a:solidFill>
                  <a:schemeClr val="tx1"/>
                </a:solidFill>
              </a:rPr>
              <a:t>Thanks, </a:t>
            </a:r>
          </a:p>
          <a:p>
            <a:pPr>
              <a:defRPr/>
            </a:pPr>
            <a:r>
              <a:rPr lang="en-US" sz="2000" dirty="0">
                <a:solidFill>
                  <a:schemeClr val="tx1"/>
                </a:solidFill>
              </a:rPr>
              <a:t>Kevin</a:t>
            </a:r>
          </a:p>
        </p:txBody>
      </p:sp>
      <p:sp>
        <p:nvSpPr>
          <p:cNvPr id="40" name="Right Arrow 39"/>
          <p:cNvSpPr/>
          <p:nvPr/>
        </p:nvSpPr>
        <p:spPr>
          <a:xfrm rot="18640321">
            <a:off x="3587068" y="3689380"/>
            <a:ext cx="1819042" cy="711140"/>
          </a:xfrm>
          <a:prstGeom prst="rightArrow">
            <a:avLst/>
          </a:prstGeom>
        </p:spPr>
        <p:style>
          <a:lnRef idx="0">
            <a:schemeClr val="accent1"/>
          </a:lnRef>
          <a:fillRef idx="3">
            <a:schemeClr val="accent1"/>
          </a:fillRef>
          <a:effectRef idx="3">
            <a:schemeClr val="accent1"/>
          </a:effectRef>
          <a:fontRef idx="minor">
            <a:schemeClr val="lt1"/>
          </a:fontRef>
        </p:style>
        <p:txBody>
          <a:bodyPr lIns="108846" tIns="54423" rIns="108846" bIns="54423" anchor="ctr"/>
          <a:lstStyle/>
          <a:p>
            <a:pPr algn="ctr">
              <a:defRPr/>
            </a:pPr>
            <a:endParaRPr lang="en-US" sz="1500" dirty="0"/>
          </a:p>
        </p:txBody>
      </p:sp>
      <p:sp>
        <p:nvSpPr>
          <p:cNvPr id="45" name="Left Arrow 44"/>
          <p:cNvSpPr/>
          <p:nvPr/>
        </p:nvSpPr>
        <p:spPr>
          <a:xfrm rot="18708368">
            <a:off x="3507863" y="3684814"/>
            <a:ext cx="1981200" cy="711140"/>
          </a:xfrm>
          <a:prstGeom prst="leftArrow">
            <a:avLst/>
          </a:prstGeom>
        </p:spPr>
        <p:style>
          <a:lnRef idx="0">
            <a:schemeClr val="accent1"/>
          </a:lnRef>
          <a:fillRef idx="3">
            <a:schemeClr val="accent1"/>
          </a:fillRef>
          <a:effectRef idx="3">
            <a:schemeClr val="accent1"/>
          </a:effectRef>
          <a:fontRef idx="minor">
            <a:schemeClr val="lt1"/>
          </a:fontRef>
        </p:style>
        <p:txBody>
          <a:bodyPr lIns="108846" tIns="54423" rIns="108846" bIns="54423" anchor="ctr"/>
          <a:lstStyle/>
          <a:p>
            <a:pPr algn="ctr">
              <a:defRPr/>
            </a:pPr>
            <a:endParaRPr lang="en-US" sz="1500" dirty="0"/>
          </a:p>
        </p:txBody>
      </p:sp>
      <p:sp>
        <p:nvSpPr>
          <p:cNvPr id="41" name="Right Arrow 40"/>
          <p:cNvSpPr/>
          <p:nvPr/>
        </p:nvSpPr>
        <p:spPr>
          <a:xfrm>
            <a:off x="6603957" y="2133600"/>
            <a:ext cx="2438195" cy="533400"/>
          </a:xfrm>
          <a:prstGeom prst="rightArrow">
            <a:avLst/>
          </a:prstGeom>
        </p:spPr>
        <p:style>
          <a:lnRef idx="0">
            <a:schemeClr val="accent1"/>
          </a:lnRef>
          <a:fillRef idx="3">
            <a:schemeClr val="accent1"/>
          </a:fillRef>
          <a:effectRef idx="3">
            <a:schemeClr val="accent1"/>
          </a:effectRef>
          <a:fontRef idx="minor">
            <a:schemeClr val="lt1"/>
          </a:fontRef>
        </p:style>
        <p:txBody>
          <a:bodyPr lIns="108846" tIns="54423" rIns="108846" bIns="54423" anchor="ctr"/>
          <a:lstStyle/>
          <a:p>
            <a:pPr algn="ctr">
              <a:defRPr/>
            </a:pPr>
            <a:endParaRPr lang="en-US" sz="1500" dirty="0"/>
          </a:p>
        </p:txBody>
      </p:sp>
      <p:sp>
        <p:nvSpPr>
          <p:cNvPr id="43" name="Left Arrow 42"/>
          <p:cNvSpPr/>
          <p:nvPr/>
        </p:nvSpPr>
        <p:spPr>
          <a:xfrm>
            <a:off x="6502366" y="2133600"/>
            <a:ext cx="2336603" cy="533400"/>
          </a:xfrm>
          <a:prstGeom prst="leftArrow">
            <a:avLst/>
          </a:prstGeom>
        </p:spPr>
        <p:style>
          <a:lnRef idx="0">
            <a:schemeClr val="accent1"/>
          </a:lnRef>
          <a:fillRef idx="3">
            <a:schemeClr val="accent1"/>
          </a:fillRef>
          <a:effectRef idx="3">
            <a:schemeClr val="accent1"/>
          </a:effectRef>
          <a:fontRef idx="minor">
            <a:schemeClr val="lt1"/>
          </a:fontRef>
        </p:style>
        <p:txBody>
          <a:bodyPr lIns="108846" tIns="54423" rIns="108846" bIns="54423" anchor="ctr"/>
          <a:lstStyle/>
          <a:p>
            <a:pPr algn="ctr">
              <a:defRPr/>
            </a:pPr>
            <a:endParaRPr lang="en-US" sz="1500" dirty="0"/>
          </a:p>
        </p:txBody>
      </p:sp>
      <p:grpSp>
        <p:nvGrpSpPr>
          <p:cNvPr id="8" name="Group 50"/>
          <p:cNvGrpSpPr>
            <a:grpSpLocks/>
          </p:cNvGrpSpPr>
          <p:nvPr/>
        </p:nvGrpSpPr>
        <p:grpSpPr bwMode="auto">
          <a:xfrm>
            <a:off x="4978495" y="4800603"/>
            <a:ext cx="2336603" cy="1694397"/>
            <a:chOff x="3733800" y="4876800"/>
            <a:chExt cx="1752600" cy="1694852"/>
          </a:xfrm>
        </p:grpSpPr>
        <p:pic>
          <p:nvPicPr>
            <p:cNvPr id="12330" name="Picture 15" descr="C:\Documents and Settings\EclipSec Kevin Lam\Local Settings\Temporary Internet Files\Content.IE5\B3LJ8939\MCj04326210000[1].png"/>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876800"/>
              <a:ext cx="91072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1" name="TextBox 46"/>
            <p:cNvSpPr txBox="1">
              <a:spLocks noChangeArrowheads="1"/>
            </p:cNvSpPr>
            <p:nvPr/>
          </p:nvSpPr>
          <p:spPr bwMode="auto">
            <a:xfrm>
              <a:off x="3733800" y="6248400"/>
              <a:ext cx="1752600" cy="32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500"/>
                <a:t>User</a:t>
              </a:r>
            </a:p>
          </p:txBody>
        </p:sp>
      </p:grpSp>
      <p:grpSp>
        <p:nvGrpSpPr>
          <p:cNvPr id="9" name="Group 51"/>
          <p:cNvGrpSpPr>
            <a:grpSpLocks/>
          </p:cNvGrpSpPr>
          <p:nvPr/>
        </p:nvGrpSpPr>
        <p:grpSpPr bwMode="auto">
          <a:xfrm>
            <a:off x="7721463" y="4800603"/>
            <a:ext cx="2336603" cy="1694397"/>
            <a:chOff x="5791200" y="4876800"/>
            <a:chExt cx="1752600" cy="1694852"/>
          </a:xfrm>
        </p:grpSpPr>
        <p:pic>
          <p:nvPicPr>
            <p:cNvPr id="12328" name="Picture 16" descr="C:\Documents and Settings\EclipSec Kevin Lam\Local Settings\Temporary Internet Files\Content.IE5\T2NQ0G1O\MCj04326240000[1].png"/>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9800" y="4876800"/>
              <a:ext cx="975016"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9" name="TextBox 48"/>
            <p:cNvSpPr txBox="1">
              <a:spLocks noChangeArrowheads="1"/>
            </p:cNvSpPr>
            <p:nvPr/>
          </p:nvSpPr>
          <p:spPr bwMode="auto">
            <a:xfrm>
              <a:off x="5791200" y="6248400"/>
              <a:ext cx="1752600" cy="32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sz="1500" dirty="0"/>
                <a:t>User</a:t>
              </a:r>
            </a:p>
          </p:txBody>
        </p:sp>
      </p:grpSp>
    </p:spTree>
    <p:extLst>
      <p:ext uri="{BB962C8B-B14F-4D97-AF65-F5344CB8AC3E}">
        <p14:creationId xmlns:p14="http://schemas.microsoft.com/office/powerpoint/2010/main" val="179808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slide(fromLeft)">
                                      <p:cBhvr>
                                        <p:cTn id="18" dur="500"/>
                                        <p:tgtEl>
                                          <p:spTgt spid="15"/>
                                        </p:tgtEl>
                                      </p:cBhvr>
                                    </p:animEffect>
                                  </p:childTnLst>
                                </p:cTn>
                              </p:par>
                            </p:childTnLst>
                          </p:cTn>
                        </p:par>
                        <p:par>
                          <p:cTn id="19" fill="hold" nodeType="afterGroup">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000"/>
                                        <p:tgtEl>
                                          <p:spTgt spid="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slide(fromLeft)">
                                      <p:cBhvr>
                                        <p:cTn id="27" dur="500"/>
                                        <p:tgtEl>
                                          <p:spTgt spid="25"/>
                                        </p:tgtEl>
                                      </p:cBhvr>
                                    </p:animEffect>
                                  </p:childTnLst>
                                </p:cTn>
                              </p:par>
                            </p:childTnLst>
                          </p:cTn>
                        </p:par>
                        <p:par>
                          <p:cTn id="28" fill="hold" nodeType="afterGroup">
                            <p:stCondLst>
                              <p:cond delay="5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nodeType="clickEffect">
                                  <p:stCondLst>
                                    <p:cond delay="0"/>
                                  </p:stCondLst>
                                  <p:childTnLst>
                                    <p:animEffect transition="out" filter="fade">
                                      <p:cBhvr>
                                        <p:cTn id="35" dur="1000"/>
                                        <p:tgtEl>
                                          <p:spTgt spid="15"/>
                                        </p:tgtEl>
                                      </p:cBhvr>
                                    </p:animEffect>
                                    <p:set>
                                      <p:cBhvr>
                                        <p:cTn id="36" dur="1" fill="hold">
                                          <p:stCondLst>
                                            <p:cond delay="999"/>
                                          </p:stCondLst>
                                        </p:cTn>
                                        <p:tgtEl>
                                          <p:spTgt spid="1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1000"/>
                                        <p:tgtEl>
                                          <p:spTgt spid="39"/>
                                        </p:tgtEl>
                                      </p:cBhvr>
                                    </p:animEffect>
                                    <p:set>
                                      <p:cBhvr>
                                        <p:cTn id="39" dur="1" fill="hold">
                                          <p:stCondLst>
                                            <p:cond delay="999"/>
                                          </p:stCondLst>
                                        </p:cTn>
                                        <p:tgtEl>
                                          <p:spTgt spid="3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1000"/>
                                        <p:tgtEl>
                                          <p:spTgt spid="25"/>
                                        </p:tgtEl>
                                      </p:cBhvr>
                                    </p:animEffect>
                                    <p:set>
                                      <p:cBhvr>
                                        <p:cTn id="42" dur="1" fill="hold">
                                          <p:stCondLst>
                                            <p:cond delay="999"/>
                                          </p:stCondLst>
                                        </p:cTn>
                                        <p:tgtEl>
                                          <p:spTgt spid="25"/>
                                        </p:tgtEl>
                                        <p:attrNameLst>
                                          <p:attrName>style.visibility</p:attrName>
                                        </p:attrNameLst>
                                      </p:cBhvr>
                                      <p:to>
                                        <p:strVal val="hidden"/>
                                      </p:to>
                                    </p:set>
                                  </p:childTnLst>
                                </p:cTn>
                              </p:par>
                            </p:childTnLst>
                          </p:cTn>
                        </p:par>
                        <p:par>
                          <p:cTn id="43" fill="hold" nodeType="afterGroup">
                            <p:stCondLst>
                              <p:cond delay="1000"/>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2000"/>
                                        <p:tgtEl>
                                          <p:spTgt spid="3"/>
                                        </p:tgtEl>
                                      </p:cBhvr>
                                    </p:animEffect>
                                  </p:childTnLst>
                                </p:cTn>
                              </p:par>
                            </p:childTnLst>
                          </p:cTn>
                        </p:par>
                        <p:par>
                          <p:cTn id="47" fill="hold" nodeType="afterGroup">
                            <p:stCondLst>
                              <p:cond delay="3000"/>
                            </p:stCondLst>
                            <p:childTnLst>
                              <p:par>
                                <p:cTn id="48" presetID="12" presetClass="entr" presetSubtype="8" fill="hold"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slide(fromLeft)">
                                      <p:cBhvr>
                                        <p:cTn id="50" dur="500"/>
                                        <p:tgtEl>
                                          <p:spTgt spid="40"/>
                                        </p:tgtEl>
                                      </p:cBhvr>
                                    </p:animEffect>
                                  </p:childTnLst>
                                </p:cTn>
                              </p:par>
                            </p:childTnLst>
                          </p:cTn>
                        </p:par>
                        <p:par>
                          <p:cTn id="51" fill="hold" nodeType="afterGroup">
                            <p:stCondLst>
                              <p:cond delay="3500"/>
                            </p:stCondLst>
                            <p:childTnLst>
                              <p:par>
                                <p:cTn id="52" presetID="10" presetClass="exit" presetSubtype="0" fill="hold" nodeType="afterEffect">
                                  <p:stCondLst>
                                    <p:cond delay="0"/>
                                  </p:stCondLst>
                                  <p:childTnLst>
                                    <p:animEffect transition="out" filter="fade">
                                      <p:cBhvr>
                                        <p:cTn id="53" dur="1000"/>
                                        <p:tgtEl>
                                          <p:spTgt spid="40"/>
                                        </p:tgtEl>
                                      </p:cBhvr>
                                    </p:animEffect>
                                    <p:set>
                                      <p:cBhvr>
                                        <p:cTn id="54" dur="1" fill="hold">
                                          <p:stCondLst>
                                            <p:cond delay="999"/>
                                          </p:stCondLst>
                                        </p:cTn>
                                        <p:tgtEl>
                                          <p:spTgt spid="40"/>
                                        </p:tgtEl>
                                        <p:attrNameLst>
                                          <p:attrName>style.visibility</p:attrName>
                                        </p:attrNameLst>
                                      </p:cBhvr>
                                      <p:to>
                                        <p:strVal val="hidden"/>
                                      </p:to>
                                    </p:set>
                                  </p:childTnLst>
                                </p:cTn>
                              </p:par>
                            </p:childTnLst>
                          </p:cTn>
                        </p:par>
                        <p:par>
                          <p:cTn id="55" fill="hold" nodeType="afterGroup">
                            <p:stCondLst>
                              <p:cond delay="4500"/>
                            </p:stCondLst>
                            <p:childTnLst>
                              <p:par>
                                <p:cTn id="56" presetID="12" presetClass="entr" presetSubtype="8"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slide(fromLeft)">
                                      <p:cBhvr>
                                        <p:cTn id="58" dur="500"/>
                                        <p:tgtEl>
                                          <p:spTgt spid="41"/>
                                        </p:tgtEl>
                                      </p:cBhvr>
                                    </p:animEffect>
                                  </p:childTnLst>
                                </p:cTn>
                              </p:par>
                            </p:childTnLst>
                          </p:cTn>
                        </p:par>
                        <p:par>
                          <p:cTn id="59" fill="hold" nodeType="afterGroup">
                            <p:stCondLst>
                              <p:cond delay="5000"/>
                            </p:stCondLst>
                            <p:childTnLst>
                              <p:par>
                                <p:cTn id="60" presetID="10" presetClass="exit" presetSubtype="0" fill="hold" nodeType="afterEffect">
                                  <p:stCondLst>
                                    <p:cond delay="0"/>
                                  </p:stCondLst>
                                  <p:childTnLst>
                                    <p:animEffect transition="out" filter="fade">
                                      <p:cBhvr>
                                        <p:cTn id="61" dur="1000"/>
                                        <p:tgtEl>
                                          <p:spTgt spid="41"/>
                                        </p:tgtEl>
                                      </p:cBhvr>
                                    </p:animEffect>
                                    <p:set>
                                      <p:cBhvr>
                                        <p:cTn id="62" dur="1" fill="hold">
                                          <p:stCondLst>
                                            <p:cond delay="999"/>
                                          </p:stCondLst>
                                        </p:cTn>
                                        <p:tgtEl>
                                          <p:spTgt spid="41"/>
                                        </p:tgtEl>
                                        <p:attrNameLst>
                                          <p:attrName>style.visibility</p:attrName>
                                        </p:attrNameLst>
                                      </p:cBhvr>
                                      <p:to>
                                        <p:strVal val="hidden"/>
                                      </p:to>
                                    </p:set>
                                  </p:childTnLst>
                                </p:cTn>
                              </p:par>
                            </p:childTnLst>
                          </p:cTn>
                        </p:par>
                        <p:par>
                          <p:cTn id="63" fill="hold" nodeType="afterGroup">
                            <p:stCondLst>
                              <p:cond delay="6000"/>
                            </p:stCondLst>
                            <p:childTnLst>
                              <p:par>
                                <p:cTn id="64" presetID="12" presetClass="entr" presetSubtype="2" fill="hold" nodeType="after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slide(fromRight)">
                                      <p:cBhvr>
                                        <p:cTn id="66" dur="500"/>
                                        <p:tgtEl>
                                          <p:spTgt spid="43"/>
                                        </p:tgtEl>
                                      </p:cBhvr>
                                    </p:animEffect>
                                  </p:childTnLst>
                                </p:cTn>
                              </p:par>
                            </p:childTnLst>
                          </p:cTn>
                        </p:par>
                        <p:par>
                          <p:cTn id="67" fill="hold" nodeType="afterGroup">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2000"/>
                                        <p:tgtEl>
                                          <p:spTgt spid="44"/>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2" fill="hold" nodeType="click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slide(fromRight)">
                                      <p:cBhvr>
                                        <p:cTn id="75" dur="500"/>
                                        <p:tgtEl>
                                          <p:spTgt spid="45"/>
                                        </p:tgtEl>
                                      </p:cBhvr>
                                    </p:animEffect>
                                  </p:childTnLst>
                                </p:cTn>
                              </p:par>
                            </p:childTnLst>
                          </p:cTn>
                        </p:par>
                        <p:par>
                          <p:cTn id="76" fill="hold" nodeType="afterGroup">
                            <p:stCondLst>
                              <p:cond delay="500"/>
                            </p:stCondLst>
                            <p:childTnLst>
                              <p:par>
                                <p:cTn id="77" presetID="10" presetClass="entr" presetSubtype="0" fill="hold" nodeType="after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1000"/>
                                        <p:tgtEl>
                                          <p:spTgt spid="21"/>
                                        </p:tgtEl>
                                      </p:cBhvr>
                                    </p:animEffect>
                                  </p:childTnLst>
                                </p:cTn>
                              </p:par>
                            </p:childTnLst>
                          </p:cTn>
                        </p:par>
                        <p:par>
                          <p:cTn id="80" fill="hold" nodeType="afterGroup">
                            <p:stCondLst>
                              <p:cond delay="1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1000"/>
                                        <p:tgtEl>
                                          <p:spTgt spid="8"/>
                                        </p:tgtEl>
                                      </p:cBhvr>
                                    </p:animEffect>
                                  </p:childTnLst>
                                </p:cTn>
                              </p:par>
                            </p:childTnLst>
                          </p:cTn>
                        </p:par>
                        <p:par>
                          <p:cTn id="84" fill="hold" nodeType="afterGroup">
                            <p:stCondLst>
                              <p:cond delay="2500"/>
                            </p:stCondLst>
                            <p:childTnLst>
                              <p:par>
                                <p:cTn id="85" presetID="10" presetClass="entr" presetSubtype="0" fill="hold" nodeType="afterEffect">
                                  <p:stCondLst>
                                    <p:cond delay="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1000"/>
                                        <p:tgtEl>
                                          <p:spTgt spid="9"/>
                                        </p:tgtEl>
                                      </p:cBhvr>
                                    </p:animEffect>
                                  </p:childTnLst>
                                </p:cTn>
                              </p:par>
                            </p:childTnLst>
                          </p:cTn>
                        </p:par>
                        <p:par>
                          <p:cTn id="88" fill="hold" nodeType="afterGroup">
                            <p:stCondLst>
                              <p:cond delay="3500"/>
                            </p:stCondLst>
                            <p:childTnLst>
                              <p:par>
                                <p:cTn id="89" presetID="10" presetClass="entr" presetSubtype="0" fill="hold" nodeType="after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1000"/>
                                        <p:tgtEl>
                                          <p:spTgt spid="50"/>
                                        </p:tgtEl>
                                      </p:cBhvr>
                                    </p:animEffect>
                                  </p:childTnLst>
                                </p:cTn>
                              </p:par>
                            </p:childTnLst>
                          </p:cTn>
                        </p:par>
                        <p:par>
                          <p:cTn id="92" fill="hold" nodeType="afterGroup">
                            <p:stCondLst>
                              <p:cond delay="4500"/>
                            </p:stCondLst>
                            <p:childTnLst>
                              <p:par>
                                <p:cTn id="93" presetID="10" presetClass="entr" presetSubtype="0" fill="hold" nodeType="after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9" grpId="0" animBg="1"/>
      <p:bldP spid="3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Common Cross-Site Scripting Myths</a:t>
            </a:r>
            <a:endParaRPr lang="en-US" dirty="0"/>
          </a:p>
        </p:txBody>
      </p:sp>
      <p:sp>
        <p:nvSpPr>
          <p:cNvPr id="12291" name="Content Placeholder 2"/>
          <p:cNvSpPr>
            <a:spLocks noGrp="1"/>
          </p:cNvSpPr>
          <p:nvPr>
            <p:ph idx="1"/>
          </p:nvPr>
        </p:nvSpPr>
        <p:spPr/>
        <p:txBody>
          <a:bodyPr/>
          <a:lstStyle/>
          <a:p>
            <a:r>
              <a:rPr lang="en-US" b="1" dirty="0"/>
              <a:t>Myth</a:t>
            </a:r>
            <a:r>
              <a:rPr lang="en-US" dirty="0"/>
              <a:t> - Cross-site scripting applies only to Web-based applications built on Microsoft technologies</a:t>
            </a:r>
          </a:p>
          <a:p>
            <a:r>
              <a:rPr lang="en-US" b="1" dirty="0"/>
              <a:t>Myth</a:t>
            </a:r>
            <a:r>
              <a:rPr lang="en-US" dirty="0"/>
              <a:t> - </a:t>
            </a:r>
            <a:r>
              <a:rPr lang="en-US" dirty="0"/>
              <a:t>Cross-site scripting can be remedied by using transport security protocols, such as SSL and IPsec</a:t>
            </a:r>
          </a:p>
        </p:txBody>
      </p:sp>
    </p:spTree>
    <p:extLst>
      <p:ext uri="{BB962C8B-B14F-4D97-AF65-F5344CB8AC3E}">
        <p14:creationId xmlns:p14="http://schemas.microsoft.com/office/powerpoint/2010/main" val="398145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Sin 13 : Information Leakage</a:t>
            </a:r>
          </a:p>
        </p:txBody>
      </p:sp>
      <p:sp>
        <p:nvSpPr>
          <p:cNvPr id="18435" name="Rectangle 3"/>
          <p:cNvSpPr>
            <a:spLocks noGrp="1" noChangeArrowheads="1"/>
          </p:cNvSpPr>
          <p:nvPr>
            <p:ph type="body" idx="1"/>
          </p:nvPr>
        </p:nvSpPr>
        <p:spPr/>
        <p:txBody>
          <a:bodyPr>
            <a:normAutofit/>
          </a:bodyPr>
          <a:lstStyle/>
          <a:p>
            <a:pPr eaLnBrk="1" hangingPunct="1"/>
            <a:r>
              <a:rPr lang="en-US"/>
              <a:t>Attacker gets information, implicitly or explicitly, that could provide more information for the attacker to reach their goal</a:t>
            </a:r>
          </a:p>
          <a:p>
            <a:pPr eaLnBrk="1" hangingPunct="1"/>
            <a:r>
              <a:rPr lang="en-US"/>
              <a:t>Examples:</a:t>
            </a:r>
          </a:p>
          <a:p>
            <a:pPr lvl="1" eaLnBrk="1" hangingPunct="1"/>
            <a:r>
              <a:rPr lang="en-US"/>
              <a:t>Name of server software, versions</a:t>
            </a:r>
          </a:p>
          <a:p>
            <a:pPr lvl="1" eaLnBrk="1" hangingPunct="1"/>
            <a:r>
              <a:rPr lang="en-US"/>
              <a:t>Debugging information (e.g. left on in PHP)</a:t>
            </a:r>
          </a:p>
          <a:p>
            <a:pPr lvl="1" eaLnBrk="1" hangingPunct="1"/>
            <a:r>
              <a:rPr lang="en-US"/>
              <a:t>Error messages that reveal code structure</a:t>
            </a:r>
          </a:p>
        </p:txBody>
      </p:sp>
    </p:spTree>
    <p:extLst>
      <p:ext uri="{BB962C8B-B14F-4D97-AF65-F5344CB8AC3E}">
        <p14:creationId xmlns:p14="http://schemas.microsoft.com/office/powerpoint/2010/main" val="115693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a:t>
            </a:r>
            <a:endParaRPr lang="en-GB" dirty="0"/>
          </a:p>
        </p:txBody>
      </p:sp>
      <p:sp>
        <p:nvSpPr>
          <p:cNvPr id="2" name="Text Placeholder 1"/>
          <p:cNvSpPr>
            <a:spLocks noGrp="1"/>
          </p:cNvSpPr>
          <p:nvPr>
            <p:ph type="body" idx="1"/>
          </p:nvPr>
        </p:nvSpPr>
        <p:spPr/>
        <p:txBody>
          <a:bodyPr/>
          <a:lstStyle/>
          <a:p>
            <a:r>
              <a:rPr lang="en-GB" dirty="0"/>
              <a:t>Threat Modelling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175125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a:t>Terms</a:t>
            </a:r>
          </a:p>
        </p:txBody>
      </p:sp>
      <p:sp>
        <p:nvSpPr>
          <p:cNvPr id="2051" name="Rectangle 3"/>
          <p:cNvSpPr>
            <a:spLocks noGrp="1" noChangeArrowheads="1"/>
          </p:cNvSpPr>
          <p:nvPr>
            <p:ph idx="1"/>
          </p:nvPr>
        </p:nvSpPr>
        <p:spPr/>
        <p:txBody>
          <a:bodyPr>
            <a:normAutofit/>
          </a:bodyPr>
          <a:lstStyle/>
          <a:p>
            <a:r>
              <a:rPr lang="en-GB" b="1" dirty="0"/>
              <a:t>Threats</a:t>
            </a:r>
            <a:r>
              <a:rPr lang="en-GB" dirty="0"/>
              <a:t>: What a malicious user may attempt in order to compromise a system</a:t>
            </a:r>
          </a:p>
          <a:p>
            <a:r>
              <a:rPr lang="en-GB" b="1" dirty="0"/>
              <a:t>Vulnerability</a:t>
            </a:r>
            <a:r>
              <a:rPr lang="en-GB" dirty="0"/>
              <a:t>: A defect in software that allows security policy to be violated.</a:t>
            </a:r>
          </a:p>
          <a:p>
            <a:r>
              <a:rPr lang="en-GB" b="1" dirty="0"/>
              <a:t>Exploit</a:t>
            </a:r>
            <a:r>
              <a:rPr lang="en-GB" dirty="0"/>
              <a:t>: A program that exercises a vulnerability.</a:t>
            </a:r>
          </a:p>
          <a:p>
            <a:endParaRPr lang="en-GB" dirty="0"/>
          </a:p>
          <a:p>
            <a:r>
              <a:rPr lang="en-GB" dirty="0"/>
              <a:t>Threats and vulnerabilities are not the same thing:</a:t>
            </a:r>
          </a:p>
          <a:p>
            <a:pPr eaLnBrk="1" hangingPunct="1"/>
            <a:endParaRPr lang="en-US" dirty="0"/>
          </a:p>
        </p:txBody>
      </p:sp>
    </p:spTree>
    <p:extLst>
      <p:ext uri="{BB962C8B-B14F-4D97-AF65-F5344CB8AC3E}">
        <p14:creationId xmlns:p14="http://schemas.microsoft.com/office/powerpoint/2010/main" val="172349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962580" y="2362200"/>
            <a:ext cx="4063657" cy="27432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t>Product</a:t>
            </a:r>
          </a:p>
          <a:p>
            <a:pPr algn="ctr">
              <a:defRPr/>
            </a:pPr>
            <a:r>
              <a:rPr lang="en-US" sz="1500" dirty="0"/>
              <a:t>Development</a:t>
            </a:r>
          </a:p>
        </p:txBody>
      </p:sp>
      <p:sp>
        <p:nvSpPr>
          <p:cNvPr id="19459" name="Title 1"/>
          <p:cNvSpPr>
            <a:spLocks noGrp="1"/>
          </p:cNvSpPr>
          <p:nvPr>
            <p:ph type="title"/>
          </p:nvPr>
        </p:nvSpPr>
        <p:spPr/>
        <p:txBody>
          <a:bodyPr/>
          <a:lstStyle/>
          <a:p>
            <a:r>
              <a:rPr lang="en-US"/>
              <a:t>Threat Modeling In a Nutshell</a:t>
            </a:r>
          </a:p>
        </p:txBody>
      </p:sp>
      <p:graphicFrame>
        <p:nvGraphicFramePr>
          <p:cNvPr id="8" name="Diagram 7"/>
          <p:cNvGraphicFramePr/>
          <p:nvPr>
            <p:extLst/>
          </p:nvPr>
        </p:nvGraphicFramePr>
        <p:xfrm>
          <a:off x="1930751" y="1676400"/>
          <a:ext cx="812731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nvPr>
        </p:nvGraphicFramePr>
        <p:xfrm>
          <a:off x="1973728" y="1397001"/>
          <a:ext cx="8127315"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rot="1260948">
            <a:off x="4165764" y="1898650"/>
            <a:ext cx="609548" cy="381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endParaRPr lang="en-US" sz="1500"/>
          </a:p>
        </p:txBody>
      </p:sp>
    </p:spTree>
    <p:extLst>
      <p:ext uri="{BB962C8B-B14F-4D97-AF65-F5344CB8AC3E}">
        <p14:creationId xmlns:p14="http://schemas.microsoft.com/office/powerpoint/2010/main" val="162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STRIDE Threat Types</a:t>
            </a:r>
          </a:p>
        </p:txBody>
      </p:sp>
      <p:graphicFrame>
        <p:nvGraphicFramePr>
          <p:cNvPr id="5" name="Content Placeholder 6"/>
          <p:cNvGraphicFramePr>
            <a:graphicFrameLocks noGrp="1"/>
          </p:cNvGraphicFramePr>
          <p:nvPr>
            <p:ph idx="4294967295"/>
            <p:extLst/>
          </p:nvPr>
        </p:nvGraphicFramePr>
        <p:xfrm>
          <a:off x="890004" y="1397392"/>
          <a:ext cx="10260732" cy="4782353"/>
        </p:xfrm>
        <a:graphic>
          <a:graphicData uri="http://schemas.openxmlformats.org/drawingml/2006/table">
            <a:tbl>
              <a:tblPr bandRow="1">
                <a:tableStyleId>{5C22544A-7EE6-4342-B048-85BDC9FD1C3A}</a:tableStyleId>
              </a:tblPr>
              <a:tblGrid>
                <a:gridCol w="2619761">
                  <a:extLst>
                    <a:ext uri="{9D8B030D-6E8A-4147-A177-3AD203B41FA5}">
                      <a16:colId xmlns:a16="http://schemas.microsoft.com/office/drawing/2014/main" val="20000"/>
                    </a:ext>
                  </a:extLst>
                </a:gridCol>
                <a:gridCol w="2619761">
                  <a:extLst>
                    <a:ext uri="{9D8B030D-6E8A-4147-A177-3AD203B41FA5}">
                      <a16:colId xmlns:a16="http://schemas.microsoft.com/office/drawing/2014/main" val="20001"/>
                    </a:ext>
                  </a:extLst>
                </a:gridCol>
                <a:gridCol w="5021210">
                  <a:extLst>
                    <a:ext uri="{9D8B030D-6E8A-4147-A177-3AD203B41FA5}">
                      <a16:colId xmlns:a16="http://schemas.microsoft.com/office/drawing/2014/main" val="20002"/>
                    </a:ext>
                  </a:extLst>
                </a:gridCol>
              </a:tblGrid>
              <a:tr h="445806">
                <a:tc>
                  <a:txBody>
                    <a:bodyPr/>
                    <a:lstStyle/>
                    <a:p>
                      <a:pPr marL="0" marR="0" algn="ctr">
                        <a:lnSpc>
                          <a:spcPct val="115000"/>
                        </a:lnSpc>
                        <a:spcBef>
                          <a:spcPts val="0"/>
                        </a:spcBef>
                        <a:spcAft>
                          <a:spcPts val="0"/>
                        </a:spcAft>
                      </a:pPr>
                      <a:r>
                        <a:rPr lang="en-US" sz="2000" b="1" dirty="0">
                          <a:latin typeface="Calibri"/>
                          <a:ea typeface="Times New Roman"/>
                          <a:cs typeface="Times New Roman"/>
                        </a:rPr>
                        <a:t>Desired Property</a:t>
                      </a:r>
                    </a:p>
                  </a:txBody>
                  <a:tcPr marL="91432" marR="91432"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b="1" dirty="0">
                          <a:latin typeface="Calibri"/>
                          <a:ea typeface="Times New Roman"/>
                          <a:cs typeface="Times New Roman"/>
                        </a:rPr>
                        <a:t>Threat</a:t>
                      </a:r>
                    </a:p>
                  </a:txBody>
                  <a:tcPr marL="91432" marR="91432"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gn="ctr">
                        <a:lnSpc>
                          <a:spcPct val="115000"/>
                        </a:lnSpc>
                        <a:spcBef>
                          <a:spcPts val="0"/>
                        </a:spcBef>
                        <a:spcAft>
                          <a:spcPts val="0"/>
                        </a:spcAft>
                        <a:buFontTx/>
                        <a:buNone/>
                      </a:pPr>
                      <a:r>
                        <a:rPr lang="en-US" sz="2000" b="1" dirty="0">
                          <a:latin typeface="Calibri"/>
                          <a:ea typeface="Times New Roman"/>
                          <a:cs typeface="Times New Roman"/>
                        </a:rPr>
                        <a:t>Definition</a:t>
                      </a:r>
                    </a:p>
                  </a:txBody>
                  <a:tcPr marL="91432" marR="91432"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97193">
                <a:tc>
                  <a:txBody>
                    <a:bodyPr/>
                    <a:lstStyle/>
                    <a:p>
                      <a:pPr marL="0" marR="0">
                        <a:lnSpc>
                          <a:spcPct val="115000"/>
                        </a:lnSpc>
                        <a:spcBef>
                          <a:spcPts val="0"/>
                        </a:spcBef>
                        <a:spcAft>
                          <a:spcPts val="0"/>
                        </a:spcAft>
                      </a:pPr>
                      <a:r>
                        <a:rPr lang="en-US" sz="1800" dirty="0">
                          <a:latin typeface="Calibri"/>
                          <a:ea typeface="Times New Roman"/>
                          <a:cs typeface="Times New Roman"/>
                        </a:rPr>
                        <a:t>Authentication</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800" b="1" dirty="0">
                          <a:solidFill>
                            <a:srgbClr val="C00000"/>
                          </a:solidFill>
                          <a:latin typeface="Calibri"/>
                          <a:ea typeface="Times New Roman"/>
                          <a:cs typeface="Times New Roman"/>
                        </a:rPr>
                        <a:t>S</a:t>
                      </a:r>
                      <a:r>
                        <a:rPr lang="en-US" sz="1800" dirty="0">
                          <a:latin typeface="Calibri"/>
                          <a:ea typeface="Times New Roman"/>
                          <a:cs typeface="Times New Roman"/>
                        </a:rPr>
                        <a:t>poofing</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15000"/>
                        </a:lnSpc>
                        <a:spcBef>
                          <a:spcPts val="0"/>
                        </a:spcBef>
                        <a:spcAft>
                          <a:spcPts val="0"/>
                        </a:spcAft>
                        <a:buFontTx/>
                        <a:buNone/>
                      </a:pPr>
                      <a:r>
                        <a:rPr lang="en-US" sz="1800" dirty="0">
                          <a:latin typeface="Calibri"/>
                          <a:ea typeface="Times New Roman"/>
                          <a:cs typeface="Times New Roman"/>
                        </a:rPr>
                        <a:t>Impersonating</a:t>
                      </a:r>
                      <a:r>
                        <a:rPr lang="en-US" sz="1800" baseline="0" dirty="0">
                          <a:latin typeface="Calibri"/>
                          <a:ea typeface="Times New Roman"/>
                          <a:cs typeface="Times New Roman"/>
                        </a:rPr>
                        <a:t> something or someone</a:t>
                      </a:r>
                    </a:p>
                    <a:p>
                      <a:pPr marL="342900" marR="0" lvl="0" indent="-342900">
                        <a:lnSpc>
                          <a:spcPct val="115000"/>
                        </a:lnSpc>
                        <a:spcBef>
                          <a:spcPts val="0"/>
                        </a:spcBef>
                        <a:spcAft>
                          <a:spcPts val="0"/>
                        </a:spcAft>
                        <a:buFontTx/>
                        <a:buNone/>
                      </a:pPr>
                      <a:r>
                        <a:rPr lang="en-US" sz="1800" baseline="0" dirty="0">
                          <a:latin typeface="Calibri"/>
                          <a:ea typeface="Times New Roman"/>
                          <a:cs typeface="Times New Roman"/>
                        </a:rPr>
                        <a:t>else</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2496">
                <a:tc>
                  <a:txBody>
                    <a:bodyPr/>
                    <a:lstStyle/>
                    <a:p>
                      <a:pPr marL="0" marR="0">
                        <a:lnSpc>
                          <a:spcPct val="115000"/>
                        </a:lnSpc>
                        <a:spcBef>
                          <a:spcPts val="1000"/>
                        </a:spcBef>
                        <a:spcAft>
                          <a:spcPts val="0"/>
                        </a:spcAft>
                      </a:pPr>
                      <a:r>
                        <a:rPr lang="en-US" sz="1800" dirty="0">
                          <a:latin typeface="Calibri"/>
                          <a:ea typeface="Times New Roman"/>
                          <a:cs typeface="Times New Roman"/>
                        </a:rPr>
                        <a:t>Integrity</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T</a:t>
                      </a:r>
                      <a:r>
                        <a:rPr lang="en-US" sz="1800" dirty="0">
                          <a:latin typeface="Calibri"/>
                          <a:ea typeface="Times New Roman"/>
                          <a:cs typeface="Times New Roman"/>
                        </a:rPr>
                        <a:t>ampering</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15000"/>
                        </a:lnSpc>
                        <a:spcBef>
                          <a:spcPts val="0"/>
                        </a:spcBef>
                        <a:spcAft>
                          <a:spcPts val="0"/>
                        </a:spcAft>
                        <a:buFontTx/>
                        <a:buNone/>
                      </a:pPr>
                      <a:r>
                        <a:rPr lang="en-US" sz="1800" dirty="0">
                          <a:latin typeface="+mn-lt"/>
                          <a:ea typeface="Times New Roman"/>
                          <a:cs typeface="Times New Roman"/>
                        </a:rPr>
                        <a:t>Modifying</a:t>
                      </a:r>
                      <a:r>
                        <a:rPr lang="en-US" sz="1800" baseline="0" dirty="0">
                          <a:latin typeface="+mn-lt"/>
                          <a:ea typeface="Times New Roman"/>
                          <a:cs typeface="Times New Roman"/>
                        </a:rPr>
                        <a:t> code or data without </a:t>
                      </a:r>
                    </a:p>
                    <a:p>
                      <a:pPr marL="342900" marR="0" lvl="0" indent="-342900">
                        <a:lnSpc>
                          <a:spcPct val="115000"/>
                        </a:lnSpc>
                        <a:spcBef>
                          <a:spcPts val="0"/>
                        </a:spcBef>
                        <a:spcAft>
                          <a:spcPts val="0"/>
                        </a:spcAft>
                        <a:buFontTx/>
                        <a:buNone/>
                      </a:pPr>
                      <a:r>
                        <a:rPr lang="en-US" sz="1800" baseline="0" dirty="0">
                          <a:latin typeface="+mn-lt"/>
                          <a:ea typeface="Times New Roman"/>
                          <a:cs typeface="Times New Roman"/>
                        </a:rPr>
                        <a:t>authorization</a:t>
                      </a:r>
                      <a:endParaRPr lang="en-US" sz="1800" dirty="0">
                        <a:latin typeface="+mn-lt"/>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38038">
                <a:tc>
                  <a:txBody>
                    <a:bodyPr/>
                    <a:lstStyle/>
                    <a:p>
                      <a:pPr marL="0" marR="0">
                        <a:lnSpc>
                          <a:spcPct val="115000"/>
                        </a:lnSpc>
                        <a:spcBef>
                          <a:spcPts val="1000"/>
                        </a:spcBef>
                        <a:spcAft>
                          <a:spcPts val="0"/>
                        </a:spcAft>
                      </a:pPr>
                      <a:r>
                        <a:rPr lang="en-US" sz="1800" dirty="0">
                          <a:latin typeface="Calibri"/>
                          <a:ea typeface="Times New Roman"/>
                          <a:cs typeface="Times New Roman"/>
                        </a:rPr>
                        <a:t>Non-repudiation</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R</a:t>
                      </a:r>
                      <a:r>
                        <a:rPr lang="en-US" sz="1800" dirty="0">
                          <a:latin typeface="Calibri"/>
                          <a:ea typeface="Times New Roman"/>
                          <a:cs typeface="Times New Roman"/>
                        </a:rPr>
                        <a:t>epudiation</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gn="l">
                        <a:lnSpc>
                          <a:spcPct val="100000"/>
                        </a:lnSpc>
                        <a:spcBef>
                          <a:spcPts val="0"/>
                        </a:spcBef>
                        <a:spcAft>
                          <a:spcPts val="0"/>
                        </a:spcAft>
                        <a:buFontTx/>
                        <a:buNone/>
                      </a:pPr>
                      <a:r>
                        <a:rPr lang="en-US" sz="1800" dirty="0">
                          <a:latin typeface="Calibri"/>
                          <a:ea typeface="Times New Roman"/>
                          <a:cs typeface="Times New Roman"/>
                        </a:rPr>
                        <a:t>The ability to claim to have not</a:t>
                      </a:r>
                      <a:r>
                        <a:rPr lang="en-US" sz="1800" baseline="0" dirty="0">
                          <a:latin typeface="Calibri"/>
                          <a:ea typeface="Times New Roman"/>
                          <a:cs typeface="Times New Roman"/>
                        </a:rPr>
                        <a:t> </a:t>
                      </a:r>
                    </a:p>
                    <a:p>
                      <a:pPr marL="342900" marR="0" lvl="0" indent="-342900" algn="l">
                        <a:lnSpc>
                          <a:spcPct val="100000"/>
                        </a:lnSpc>
                        <a:spcBef>
                          <a:spcPts val="0"/>
                        </a:spcBef>
                        <a:spcAft>
                          <a:spcPts val="0"/>
                        </a:spcAft>
                        <a:buFontTx/>
                        <a:buNone/>
                      </a:pPr>
                      <a:r>
                        <a:rPr lang="en-US" sz="1800" baseline="0" dirty="0">
                          <a:latin typeface="Calibri"/>
                          <a:ea typeface="Times New Roman"/>
                          <a:cs typeface="Times New Roman"/>
                        </a:rPr>
                        <a:t>p</a:t>
                      </a:r>
                      <a:r>
                        <a:rPr lang="en-US" sz="1800" dirty="0">
                          <a:latin typeface="Calibri"/>
                          <a:ea typeface="Times New Roman"/>
                          <a:cs typeface="Times New Roman"/>
                        </a:rPr>
                        <a:t>erformed some</a:t>
                      </a:r>
                      <a:r>
                        <a:rPr lang="en-US" sz="1800" baseline="0" dirty="0">
                          <a:latin typeface="Calibri"/>
                          <a:ea typeface="Times New Roman"/>
                          <a:cs typeface="Times New Roman"/>
                        </a:rPr>
                        <a:t> action against an </a:t>
                      </a:r>
                    </a:p>
                    <a:p>
                      <a:pPr marL="342900" marR="0" lvl="0" indent="-342900" algn="l">
                        <a:lnSpc>
                          <a:spcPct val="100000"/>
                        </a:lnSpc>
                        <a:spcBef>
                          <a:spcPts val="0"/>
                        </a:spcBef>
                        <a:spcAft>
                          <a:spcPts val="0"/>
                        </a:spcAft>
                        <a:buFontTx/>
                        <a:buNone/>
                      </a:pPr>
                      <a:r>
                        <a:rPr lang="en-US" sz="1800" baseline="0" dirty="0">
                          <a:latin typeface="Calibri"/>
                          <a:ea typeface="Times New Roman"/>
                          <a:cs typeface="Times New Roman"/>
                        </a:rPr>
                        <a:t>application</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30936">
                <a:tc>
                  <a:txBody>
                    <a:bodyPr/>
                    <a:lstStyle/>
                    <a:p>
                      <a:pPr marL="0" marR="0">
                        <a:lnSpc>
                          <a:spcPct val="115000"/>
                        </a:lnSpc>
                        <a:spcBef>
                          <a:spcPts val="1000"/>
                        </a:spcBef>
                        <a:spcAft>
                          <a:spcPts val="0"/>
                        </a:spcAft>
                      </a:pPr>
                      <a:r>
                        <a:rPr lang="en-US" sz="1800" dirty="0">
                          <a:latin typeface="Calibri"/>
                          <a:ea typeface="Times New Roman"/>
                          <a:cs typeface="Times New Roman"/>
                        </a:rPr>
                        <a:t>Confidentiality</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I</a:t>
                      </a:r>
                      <a:r>
                        <a:rPr lang="en-US" sz="1800" dirty="0">
                          <a:latin typeface="Calibri"/>
                          <a:ea typeface="Times New Roman"/>
                          <a:cs typeface="Times New Roman"/>
                        </a:rPr>
                        <a:t>nformation Disclosure</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00000"/>
                        </a:lnSpc>
                        <a:spcBef>
                          <a:spcPts val="0"/>
                        </a:spcBef>
                        <a:spcAft>
                          <a:spcPts val="0"/>
                        </a:spcAft>
                        <a:buFontTx/>
                        <a:buNone/>
                      </a:pPr>
                      <a:r>
                        <a:rPr lang="en-US" sz="1800" dirty="0">
                          <a:latin typeface="Calibri"/>
                          <a:ea typeface="Times New Roman"/>
                          <a:cs typeface="Times New Roman"/>
                        </a:rPr>
                        <a:t>The</a:t>
                      </a:r>
                      <a:r>
                        <a:rPr lang="en-US" sz="1800" baseline="0" dirty="0">
                          <a:latin typeface="Calibri"/>
                          <a:ea typeface="Times New Roman"/>
                          <a:cs typeface="Times New Roman"/>
                        </a:rPr>
                        <a:t> exposure of information to </a:t>
                      </a:r>
                    </a:p>
                    <a:p>
                      <a:pPr marL="342900" marR="0" lvl="0" indent="-342900">
                        <a:lnSpc>
                          <a:spcPct val="100000"/>
                        </a:lnSpc>
                        <a:spcBef>
                          <a:spcPts val="0"/>
                        </a:spcBef>
                        <a:spcAft>
                          <a:spcPts val="0"/>
                        </a:spcAft>
                        <a:buFontTx/>
                        <a:buNone/>
                      </a:pPr>
                      <a:r>
                        <a:rPr lang="en-US" sz="1800" baseline="0" dirty="0">
                          <a:latin typeface="Calibri"/>
                          <a:ea typeface="Times New Roman"/>
                          <a:cs typeface="Times New Roman"/>
                        </a:rPr>
                        <a:t>unauthorized users</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9846">
                <a:tc>
                  <a:txBody>
                    <a:bodyPr/>
                    <a:lstStyle/>
                    <a:p>
                      <a:pPr marL="0" marR="0">
                        <a:lnSpc>
                          <a:spcPct val="115000"/>
                        </a:lnSpc>
                        <a:spcBef>
                          <a:spcPts val="1000"/>
                        </a:spcBef>
                        <a:spcAft>
                          <a:spcPts val="0"/>
                        </a:spcAft>
                      </a:pPr>
                      <a:r>
                        <a:rPr lang="en-US" sz="1800" dirty="0">
                          <a:latin typeface="Calibri"/>
                          <a:ea typeface="Times New Roman"/>
                          <a:cs typeface="Times New Roman"/>
                        </a:rPr>
                        <a:t>Availability</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D</a:t>
                      </a:r>
                      <a:r>
                        <a:rPr lang="en-US" sz="1800" dirty="0">
                          <a:latin typeface="Calibri"/>
                          <a:ea typeface="Times New Roman"/>
                          <a:cs typeface="Times New Roman"/>
                        </a:rPr>
                        <a:t>enial of Service</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00000"/>
                        </a:lnSpc>
                        <a:spcBef>
                          <a:spcPts val="0"/>
                        </a:spcBef>
                        <a:spcAft>
                          <a:spcPts val="0"/>
                        </a:spcAft>
                        <a:buFontTx/>
                        <a:buNone/>
                      </a:pPr>
                      <a:r>
                        <a:rPr lang="en-US" sz="1800" dirty="0">
                          <a:latin typeface="Calibri"/>
                          <a:ea typeface="Times New Roman"/>
                          <a:cs typeface="Times New Roman"/>
                        </a:rPr>
                        <a:t>The ability to deny or degrade</a:t>
                      </a:r>
                      <a:r>
                        <a:rPr lang="en-US" sz="1800" baseline="0" dirty="0">
                          <a:latin typeface="Calibri"/>
                          <a:ea typeface="Times New Roman"/>
                          <a:cs typeface="Times New Roman"/>
                        </a:rPr>
                        <a:t> a </a:t>
                      </a:r>
                    </a:p>
                    <a:p>
                      <a:pPr marL="342900" marR="0" lvl="0" indent="-342900">
                        <a:lnSpc>
                          <a:spcPct val="100000"/>
                        </a:lnSpc>
                        <a:spcBef>
                          <a:spcPts val="0"/>
                        </a:spcBef>
                        <a:spcAft>
                          <a:spcPts val="0"/>
                        </a:spcAft>
                        <a:buFontTx/>
                        <a:buNone/>
                      </a:pPr>
                      <a:r>
                        <a:rPr lang="en-US" sz="1800" baseline="0" dirty="0">
                          <a:latin typeface="Calibri"/>
                          <a:ea typeface="Times New Roman"/>
                          <a:cs typeface="Times New Roman"/>
                        </a:rPr>
                        <a:t>service to legitimate users</a:t>
                      </a:r>
                      <a:r>
                        <a:rPr lang="en-US" sz="1800" dirty="0">
                          <a:latin typeface="Calibri"/>
                          <a:ea typeface="Times New Roman"/>
                          <a:cs typeface="Times New Roman"/>
                        </a:rPr>
                        <a:t> </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838038">
                <a:tc>
                  <a:txBody>
                    <a:bodyPr/>
                    <a:lstStyle/>
                    <a:p>
                      <a:pPr marL="0" marR="0">
                        <a:lnSpc>
                          <a:spcPct val="115000"/>
                        </a:lnSpc>
                        <a:spcBef>
                          <a:spcPts val="1000"/>
                        </a:spcBef>
                        <a:spcAft>
                          <a:spcPts val="0"/>
                        </a:spcAft>
                      </a:pPr>
                      <a:r>
                        <a:rPr lang="en-US" sz="1800" dirty="0">
                          <a:latin typeface="Calibri"/>
                          <a:ea typeface="Times New Roman"/>
                          <a:cs typeface="Times New Roman"/>
                        </a:rPr>
                        <a:t>Authorization</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E</a:t>
                      </a:r>
                      <a:r>
                        <a:rPr lang="en-US" sz="1800" dirty="0">
                          <a:latin typeface="Calibri"/>
                          <a:ea typeface="Times New Roman"/>
                          <a:cs typeface="Times New Roman"/>
                        </a:rPr>
                        <a:t>levation of Privilege</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00000"/>
                        </a:lnSpc>
                        <a:spcBef>
                          <a:spcPts val="0"/>
                        </a:spcBef>
                        <a:spcAft>
                          <a:spcPts val="0"/>
                        </a:spcAft>
                        <a:buFontTx/>
                        <a:buNone/>
                      </a:pPr>
                      <a:r>
                        <a:rPr lang="en-US" sz="1800" dirty="0">
                          <a:latin typeface="Calibri"/>
                          <a:ea typeface="Times New Roman"/>
                          <a:cs typeface="Times New Roman"/>
                        </a:rPr>
                        <a:t>The ability of</a:t>
                      </a:r>
                      <a:r>
                        <a:rPr lang="en-US" sz="1800" baseline="0" dirty="0">
                          <a:latin typeface="Calibri"/>
                          <a:ea typeface="Times New Roman"/>
                          <a:cs typeface="Times New Roman"/>
                        </a:rPr>
                        <a:t> a user to elevate their </a:t>
                      </a:r>
                    </a:p>
                    <a:p>
                      <a:pPr marL="342900" marR="0" lvl="0" indent="-342900">
                        <a:lnSpc>
                          <a:spcPct val="100000"/>
                        </a:lnSpc>
                        <a:spcBef>
                          <a:spcPts val="0"/>
                        </a:spcBef>
                        <a:spcAft>
                          <a:spcPts val="0"/>
                        </a:spcAft>
                        <a:buFontTx/>
                        <a:buNone/>
                      </a:pPr>
                      <a:r>
                        <a:rPr lang="en-US" sz="1800" baseline="0" dirty="0">
                          <a:latin typeface="Calibri"/>
                          <a:ea typeface="Times New Roman"/>
                          <a:cs typeface="Times New Roman"/>
                        </a:rPr>
                        <a:t>privileges with an application without </a:t>
                      </a:r>
                    </a:p>
                    <a:p>
                      <a:pPr marL="342900" marR="0" lvl="0" indent="-342900">
                        <a:lnSpc>
                          <a:spcPct val="100000"/>
                        </a:lnSpc>
                        <a:spcBef>
                          <a:spcPts val="0"/>
                        </a:spcBef>
                        <a:spcAft>
                          <a:spcPts val="0"/>
                        </a:spcAft>
                        <a:buFontTx/>
                        <a:buNone/>
                      </a:pPr>
                      <a:r>
                        <a:rPr lang="en-US" sz="1800" baseline="0" dirty="0">
                          <a:latin typeface="Calibri"/>
                          <a:ea typeface="Times New Roman"/>
                          <a:cs typeface="Times New Roman"/>
                        </a:rPr>
                        <a:t>authorization</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6745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3"/>
          <a:srcRect/>
          <a:stretch>
            <a:fillRect/>
          </a:stretch>
        </p:blipFill>
        <p:spPr bwMode="auto">
          <a:xfrm>
            <a:off x="2591097" y="1905000"/>
            <a:ext cx="8178110" cy="4610100"/>
          </a:xfrm>
          <a:prstGeom prst="rect">
            <a:avLst/>
          </a:prstGeom>
          <a:noFill/>
          <a:ln w="9525">
            <a:noFill/>
            <a:miter lim="800000"/>
            <a:headEnd/>
            <a:tailEnd/>
          </a:ln>
        </p:spPr>
      </p:pic>
      <p:sp>
        <p:nvSpPr>
          <p:cNvPr id="1027" name="Title 1"/>
          <p:cNvSpPr>
            <a:spLocks noGrp="1"/>
          </p:cNvSpPr>
          <p:nvPr>
            <p:ph type="title"/>
          </p:nvPr>
        </p:nvSpPr>
        <p:spPr/>
        <p:txBody>
          <a:bodyPr>
            <a:normAutofit/>
          </a:bodyPr>
          <a:lstStyle/>
          <a:p>
            <a:r>
              <a:rPr lang="en-US" sz="3999" dirty="0"/>
              <a:t>Threat Modeling Illustrated</a:t>
            </a:r>
          </a:p>
        </p:txBody>
      </p:sp>
      <p:pic>
        <p:nvPicPr>
          <p:cNvPr id="5" name="Picture 4" descr="C:\Documents and Settings\EclipSec Kevin Lam\Local Settings\Temporary Internet Files\Content.IE5\OVSPOLA5\MCj04326100000[1].png"/>
          <p:cNvPicPr>
            <a:picLocks noChangeArrowheads="1"/>
          </p:cNvPicPr>
          <p:nvPr/>
        </p:nvPicPr>
        <p:blipFill>
          <a:blip r:embed="rId4"/>
          <a:srcRect/>
          <a:stretch>
            <a:fillRect/>
          </a:stretch>
        </p:blipFill>
        <p:spPr bwMode="auto">
          <a:xfrm>
            <a:off x="1118020" y="3505200"/>
            <a:ext cx="1218813" cy="1219200"/>
          </a:xfrm>
          <a:prstGeom prst="rect">
            <a:avLst/>
          </a:prstGeom>
          <a:noFill/>
          <a:ln w="9525">
            <a:noFill/>
            <a:miter lim="800000"/>
            <a:headEnd/>
            <a:tailEnd/>
          </a:ln>
        </p:spPr>
      </p:pic>
      <p:sp>
        <p:nvSpPr>
          <p:cNvPr id="7" name="Rectangle 6"/>
          <p:cNvSpPr/>
          <p:nvPr/>
        </p:nvSpPr>
        <p:spPr>
          <a:xfrm>
            <a:off x="4978494" y="3657600"/>
            <a:ext cx="2031829"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solidFill>
                  <a:schemeClr val="tx1"/>
                </a:solidFill>
              </a:rPr>
              <a:t>Application Service</a:t>
            </a:r>
          </a:p>
        </p:txBody>
      </p:sp>
      <p:sp>
        <p:nvSpPr>
          <p:cNvPr id="10" name="Flowchart: Magnetic Disk 9"/>
          <p:cNvSpPr/>
          <p:nvPr/>
        </p:nvSpPr>
        <p:spPr>
          <a:xfrm>
            <a:off x="8737378" y="3429000"/>
            <a:ext cx="2031829" cy="1295400"/>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solidFill>
                  <a:schemeClr val="tx1"/>
                </a:solidFill>
              </a:rPr>
              <a:t>Database Server</a:t>
            </a:r>
          </a:p>
        </p:txBody>
      </p:sp>
      <p:sp>
        <p:nvSpPr>
          <p:cNvPr id="11" name="Rectangle 10"/>
          <p:cNvSpPr/>
          <p:nvPr/>
        </p:nvSpPr>
        <p:spPr>
          <a:xfrm>
            <a:off x="4978494" y="5410201"/>
            <a:ext cx="2031829"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solidFill>
                  <a:schemeClr val="tx1"/>
                </a:solidFill>
              </a:rPr>
              <a:t>Authentication / Authorization</a:t>
            </a:r>
          </a:p>
          <a:p>
            <a:pPr algn="ctr">
              <a:defRPr/>
            </a:pPr>
            <a:r>
              <a:rPr lang="en-US" sz="1500" dirty="0">
                <a:solidFill>
                  <a:schemeClr val="tx1"/>
                </a:solidFill>
              </a:rPr>
              <a:t>Services</a:t>
            </a:r>
          </a:p>
        </p:txBody>
      </p:sp>
      <p:sp>
        <p:nvSpPr>
          <p:cNvPr id="12" name="Rectangle 11"/>
          <p:cNvSpPr/>
          <p:nvPr/>
        </p:nvSpPr>
        <p:spPr>
          <a:xfrm>
            <a:off x="4978494" y="1905000"/>
            <a:ext cx="2031829" cy="99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846" tIns="54423" rIns="108846" bIns="54423" anchor="ctr"/>
          <a:lstStyle/>
          <a:p>
            <a:pPr algn="ctr">
              <a:defRPr/>
            </a:pPr>
            <a:r>
              <a:rPr lang="en-US" sz="1500" dirty="0">
                <a:solidFill>
                  <a:schemeClr val="tx1"/>
                </a:solidFill>
              </a:rPr>
              <a:t>Registry</a:t>
            </a:r>
          </a:p>
        </p:txBody>
      </p:sp>
      <p:sp>
        <p:nvSpPr>
          <p:cNvPr id="13" name="Right Arrow 12"/>
          <p:cNvSpPr/>
          <p:nvPr/>
        </p:nvSpPr>
        <p:spPr>
          <a:xfrm>
            <a:off x="2845074" y="3810000"/>
            <a:ext cx="1625463" cy="609600"/>
          </a:xfrm>
          <a:prstGeom prst="rightArrow">
            <a:avLst/>
          </a:prstGeom>
        </p:spPr>
        <p:style>
          <a:lnRef idx="0">
            <a:schemeClr val="accent3"/>
          </a:lnRef>
          <a:fillRef idx="3">
            <a:schemeClr val="accent3"/>
          </a:fillRef>
          <a:effectRef idx="3">
            <a:schemeClr val="accent3"/>
          </a:effectRef>
          <a:fontRef idx="minor">
            <a:schemeClr val="lt1"/>
          </a:fontRef>
        </p:style>
        <p:txBody>
          <a:bodyPr lIns="108846" tIns="54423" rIns="108846" bIns="54423" anchor="ctr"/>
          <a:lstStyle/>
          <a:p>
            <a:pPr algn="ctr">
              <a:defRPr/>
            </a:pPr>
            <a:endParaRPr lang="en-US" sz="1500" dirty="0"/>
          </a:p>
        </p:txBody>
      </p:sp>
      <p:sp>
        <p:nvSpPr>
          <p:cNvPr id="15" name="Right Arrow 14"/>
          <p:cNvSpPr/>
          <p:nvPr/>
        </p:nvSpPr>
        <p:spPr>
          <a:xfrm>
            <a:off x="7315098" y="3810000"/>
            <a:ext cx="1219097" cy="609600"/>
          </a:xfrm>
          <a:prstGeom prst="rightArrow">
            <a:avLst/>
          </a:prstGeom>
        </p:spPr>
        <p:style>
          <a:lnRef idx="0">
            <a:schemeClr val="accent3"/>
          </a:lnRef>
          <a:fillRef idx="3">
            <a:schemeClr val="accent3"/>
          </a:fillRef>
          <a:effectRef idx="3">
            <a:schemeClr val="accent3"/>
          </a:effectRef>
          <a:fontRef idx="minor">
            <a:schemeClr val="lt1"/>
          </a:fontRef>
        </p:style>
        <p:txBody>
          <a:bodyPr lIns="108846" tIns="54423" rIns="108846" bIns="54423" anchor="ctr"/>
          <a:lstStyle/>
          <a:p>
            <a:pPr algn="ctr">
              <a:defRPr/>
            </a:pPr>
            <a:endParaRPr lang="en-US" sz="1500" dirty="0"/>
          </a:p>
        </p:txBody>
      </p:sp>
      <p:sp>
        <p:nvSpPr>
          <p:cNvPr id="16" name="Right Arrow 15"/>
          <p:cNvSpPr/>
          <p:nvPr/>
        </p:nvSpPr>
        <p:spPr>
          <a:xfrm rot="16200000">
            <a:off x="5727709" y="2832135"/>
            <a:ext cx="533400" cy="812732"/>
          </a:xfrm>
          <a:prstGeom prst="rightArrow">
            <a:avLst/>
          </a:prstGeom>
        </p:spPr>
        <p:style>
          <a:lnRef idx="0">
            <a:schemeClr val="accent3"/>
          </a:lnRef>
          <a:fillRef idx="3">
            <a:schemeClr val="accent3"/>
          </a:fillRef>
          <a:effectRef idx="3">
            <a:schemeClr val="accent3"/>
          </a:effectRef>
          <a:fontRef idx="minor">
            <a:schemeClr val="lt1"/>
          </a:fontRef>
        </p:style>
        <p:txBody>
          <a:bodyPr lIns="108846" tIns="54423" rIns="108846" bIns="54423" anchor="ctr"/>
          <a:lstStyle/>
          <a:p>
            <a:pPr algn="ctr">
              <a:defRPr/>
            </a:pPr>
            <a:endParaRPr lang="en-US" sz="1500" dirty="0"/>
          </a:p>
        </p:txBody>
      </p:sp>
      <p:sp>
        <p:nvSpPr>
          <p:cNvPr id="17" name="Right Arrow 16"/>
          <p:cNvSpPr/>
          <p:nvPr/>
        </p:nvSpPr>
        <p:spPr>
          <a:xfrm rot="5400000">
            <a:off x="5727709" y="4660934"/>
            <a:ext cx="533400" cy="812732"/>
          </a:xfrm>
          <a:prstGeom prst="rightArrow">
            <a:avLst/>
          </a:prstGeom>
        </p:spPr>
        <p:style>
          <a:lnRef idx="0">
            <a:schemeClr val="accent3"/>
          </a:lnRef>
          <a:fillRef idx="3">
            <a:schemeClr val="accent3"/>
          </a:fillRef>
          <a:effectRef idx="3">
            <a:schemeClr val="accent3"/>
          </a:effectRef>
          <a:fontRef idx="minor">
            <a:schemeClr val="lt1"/>
          </a:fontRef>
        </p:style>
        <p:txBody>
          <a:bodyPr lIns="108846" tIns="54423" rIns="108846" bIns="54423" anchor="ctr"/>
          <a:lstStyle/>
          <a:p>
            <a:pPr algn="ctr">
              <a:defRPr/>
            </a:pPr>
            <a:endParaRPr lang="en-US" sz="1500" dirty="0"/>
          </a:p>
        </p:txBody>
      </p:sp>
      <p:sp>
        <p:nvSpPr>
          <p:cNvPr id="22" name="Rectangular Callout 21"/>
          <p:cNvSpPr/>
          <p:nvPr/>
        </p:nvSpPr>
        <p:spPr>
          <a:xfrm>
            <a:off x="2133934" y="2788443"/>
            <a:ext cx="609548" cy="304800"/>
          </a:xfrm>
          <a:prstGeom prst="wedgeRectCallout">
            <a:avLst>
              <a:gd name="adj1" fmla="val 95243"/>
              <a:gd name="adj2" fmla="val 202679"/>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S</a:t>
            </a:r>
          </a:p>
        </p:txBody>
      </p:sp>
      <p:sp>
        <p:nvSpPr>
          <p:cNvPr id="23" name="Rectangular Callout 22"/>
          <p:cNvSpPr/>
          <p:nvPr/>
        </p:nvSpPr>
        <p:spPr>
          <a:xfrm>
            <a:off x="3556214" y="2712244"/>
            <a:ext cx="609548" cy="304800"/>
          </a:xfrm>
          <a:prstGeom prst="wedgeRectCallout">
            <a:avLst>
              <a:gd name="adj1" fmla="val 107298"/>
              <a:gd name="adj2" fmla="val 213393"/>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T</a:t>
            </a:r>
          </a:p>
        </p:txBody>
      </p:sp>
      <p:sp>
        <p:nvSpPr>
          <p:cNvPr id="25" name="Rectangular Callout 24"/>
          <p:cNvSpPr/>
          <p:nvPr/>
        </p:nvSpPr>
        <p:spPr>
          <a:xfrm>
            <a:off x="8432603" y="2712244"/>
            <a:ext cx="609548" cy="304800"/>
          </a:xfrm>
          <a:prstGeom prst="wedgeRectCallout">
            <a:avLst>
              <a:gd name="adj1" fmla="val -60717"/>
              <a:gd name="adj2" fmla="val 233482"/>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D</a:t>
            </a:r>
          </a:p>
        </p:txBody>
      </p:sp>
      <p:sp>
        <p:nvSpPr>
          <p:cNvPr id="26" name="Rectangular Callout 25"/>
          <p:cNvSpPr/>
          <p:nvPr/>
        </p:nvSpPr>
        <p:spPr>
          <a:xfrm>
            <a:off x="7213506" y="2636043"/>
            <a:ext cx="609548" cy="304800"/>
          </a:xfrm>
          <a:prstGeom prst="wedgeRectCallout">
            <a:avLst>
              <a:gd name="adj1" fmla="val 5358"/>
              <a:gd name="adj2" fmla="val 208482"/>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I</a:t>
            </a:r>
          </a:p>
        </p:txBody>
      </p:sp>
      <p:sp>
        <p:nvSpPr>
          <p:cNvPr id="32" name="Rectangular Callout 31"/>
          <p:cNvSpPr/>
          <p:nvPr/>
        </p:nvSpPr>
        <p:spPr>
          <a:xfrm>
            <a:off x="5283268" y="2636043"/>
            <a:ext cx="609548" cy="304800"/>
          </a:xfrm>
          <a:prstGeom prst="wedgeRectCallout">
            <a:avLst>
              <a:gd name="adj1" fmla="val 77084"/>
              <a:gd name="adj2" fmla="val 103125"/>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R</a:t>
            </a:r>
          </a:p>
        </p:txBody>
      </p:sp>
      <p:sp>
        <p:nvSpPr>
          <p:cNvPr id="24" name="Rectangular Callout 23"/>
          <p:cNvSpPr/>
          <p:nvPr/>
        </p:nvSpPr>
        <p:spPr>
          <a:xfrm>
            <a:off x="7823055" y="4800600"/>
            <a:ext cx="609548" cy="304800"/>
          </a:xfrm>
          <a:prstGeom prst="wedgeRectCallout">
            <a:avLst>
              <a:gd name="adj1" fmla="val -176619"/>
              <a:gd name="adj2" fmla="val 77526"/>
            </a:avLst>
          </a:prstGeom>
        </p:spPr>
        <p:style>
          <a:lnRef idx="1">
            <a:schemeClr val="accent2"/>
          </a:lnRef>
          <a:fillRef idx="3">
            <a:schemeClr val="accent2"/>
          </a:fillRef>
          <a:effectRef idx="2">
            <a:schemeClr val="accent2"/>
          </a:effectRef>
          <a:fontRef idx="minor">
            <a:schemeClr val="lt1"/>
          </a:fontRef>
        </p:style>
        <p:txBody>
          <a:bodyPr lIns="108846" tIns="54423" rIns="108846" bIns="54423" anchor="ctr"/>
          <a:lstStyle/>
          <a:p>
            <a:pPr algn="ctr">
              <a:defRPr/>
            </a:pPr>
            <a:r>
              <a:rPr lang="en-US" sz="1500" dirty="0"/>
              <a:t>E</a:t>
            </a:r>
          </a:p>
        </p:txBody>
      </p:sp>
      <p:sp>
        <p:nvSpPr>
          <p:cNvPr id="2" name="TextBox 1"/>
          <p:cNvSpPr txBox="1"/>
          <p:nvPr/>
        </p:nvSpPr>
        <p:spPr>
          <a:xfrm>
            <a:off x="246185" y="4800600"/>
            <a:ext cx="2497298" cy="2031325"/>
          </a:xfrm>
          <a:prstGeom prst="rect">
            <a:avLst/>
          </a:prstGeom>
          <a:noFill/>
        </p:spPr>
        <p:txBody>
          <a:bodyPr wrap="square" rtlCol="0">
            <a:spAutoFit/>
          </a:bodyPr>
          <a:lstStyle/>
          <a:p>
            <a:pPr fontAlgn="t"/>
            <a:r>
              <a:rPr lang="en-US" b="1" dirty="0"/>
              <a:t>S</a:t>
            </a:r>
            <a:r>
              <a:rPr lang="en-US" dirty="0"/>
              <a:t>poofing</a:t>
            </a:r>
            <a:endParaRPr lang="en-GB" dirty="0"/>
          </a:p>
          <a:p>
            <a:pPr fontAlgn="t"/>
            <a:r>
              <a:rPr lang="en-US" b="1" dirty="0"/>
              <a:t>T</a:t>
            </a:r>
            <a:r>
              <a:rPr lang="en-US" dirty="0"/>
              <a:t>ampering</a:t>
            </a:r>
            <a:endParaRPr lang="en-GB" dirty="0"/>
          </a:p>
          <a:p>
            <a:pPr fontAlgn="t"/>
            <a:r>
              <a:rPr lang="en-US" b="1" dirty="0"/>
              <a:t>R</a:t>
            </a:r>
            <a:r>
              <a:rPr lang="en-US" dirty="0"/>
              <a:t>epudiation</a:t>
            </a:r>
            <a:endParaRPr lang="en-GB" dirty="0"/>
          </a:p>
          <a:p>
            <a:pPr fontAlgn="t"/>
            <a:r>
              <a:rPr lang="en-US" b="1" dirty="0"/>
              <a:t>I</a:t>
            </a:r>
            <a:r>
              <a:rPr lang="en-US" dirty="0"/>
              <a:t>nformation Disclosure</a:t>
            </a:r>
            <a:endParaRPr lang="en-GB" dirty="0"/>
          </a:p>
          <a:p>
            <a:pPr fontAlgn="t"/>
            <a:r>
              <a:rPr lang="en-US" b="1" dirty="0"/>
              <a:t>D</a:t>
            </a:r>
            <a:r>
              <a:rPr lang="en-US" dirty="0"/>
              <a:t>enial of Service</a:t>
            </a:r>
            <a:endParaRPr lang="en-GB" dirty="0"/>
          </a:p>
          <a:p>
            <a:pPr fontAlgn="t"/>
            <a:r>
              <a:rPr lang="en-US" b="1" dirty="0"/>
              <a:t>E</a:t>
            </a:r>
            <a:r>
              <a:rPr lang="en-US" dirty="0"/>
              <a:t>levation of Privilege</a:t>
            </a:r>
            <a:endParaRPr lang="en-GB" dirty="0"/>
          </a:p>
          <a:p>
            <a:endParaRPr lang="en-GB" dirty="0"/>
          </a:p>
        </p:txBody>
      </p:sp>
    </p:spTree>
    <p:extLst>
      <p:ext uri="{BB962C8B-B14F-4D97-AF65-F5344CB8AC3E}">
        <p14:creationId xmlns:p14="http://schemas.microsoft.com/office/powerpoint/2010/main" val="1380760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par>
                          <p:cTn id="20" fill="hold">
                            <p:stCondLst>
                              <p:cond delay="1000"/>
                            </p:stCondLst>
                            <p:childTnLst>
                              <p:par>
                                <p:cTn id="21" presetID="1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slide(fromLeft)">
                                      <p:cBhvr>
                                        <p:cTn id="23" dur="500"/>
                                        <p:tgtEl>
                                          <p:spTgt spid="13"/>
                                        </p:tgtEl>
                                      </p:cBhvr>
                                    </p:animEffect>
                                  </p:childTnLst>
                                </p:cTn>
                              </p:par>
                            </p:childTnLst>
                          </p:cTn>
                        </p:par>
                        <p:par>
                          <p:cTn id="24" fill="hold">
                            <p:stCondLst>
                              <p:cond delay="1500"/>
                            </p:stCondLst>
                            <p:childTnLst>
                              <p:par>
                                <p:cTn id="25" presetID="12" presetClass="entr" presetSubtype="4"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Bottom)">
                                      <p:cBhvr>
                                        <p:cTn id="27" dur="500"/>
                                        <p:tgtEl>
                                          <p:spTgt spid="16"/>
                                        </p:tgtEl>
                                      </p:cBhvr>
                                    </p:animEffect>
                                  </p:childTnLst>
                                </p:cTn>
                              </p:par>
                            </p:childTnLst>
                          </p:cTn>
                        </p:par>
                        <p:par>
                          <p:cTn id="28" fill="hold">
                            <p:stCondLst>
                              <p:cond delay="2000"/>
                            </p:stCondLst>
                            <p:childTnLst>
                              <p:par>
                                <p:cTn id="29" presetID="1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slide(fromLeft)">
                                      <p:cBhvr>
                                        <p:cTn id="31" dur="500"/>
                                        <p:tgtEl>
                                          <p:spTgt spid="15"/>
                                        </p:tgtEl>
                                      </p:cBhvr>
                                    </p:animEffect>
                                  </p:childTnLst>
                                </p:cTn>
                              </p:par>
                            </p:childTnLst>
                          </p:cTn>
                        </p:par>
                        <p:par>
                          <p:cTn id="32" fill="hold">
                            <p:stCondLst>
                              <p:cond delay="2500"/>
                            </p:stCondLst>
                            <p:childTnLst>
                              <p:par>
                                <p:cTn id="33" presetID="12" presetClass="entr" presetSubtype="1"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slide(fromTop)">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1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7"/>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3"/>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0"/>
                                        </p:tgtEl>
                                        <p:attrNameLst>
                                          <p:attrName>style.visibility</p:attrName>
                                        </p:attrNameLst>
                                      </p:cBhvr>
                                      <p:to>
                                        <p:strVal val="hidden"/>
                                      </p:to>
                                    </p:set>
                                  </p:childTnLst>
                                </p:cTn>
                              </p:par>
                            </p:childTnLst>
                          </p:cTn>
                        </p:par>
                        <p:par>
                          <p:cTn id="56" fill="hold">
                            <p:stCondLst>
                              <p:cond delay="0"/>
                            </p:stCondLst>
                            <p:childTnLst>
                              <p:par>
                                <p:cTn id="57" presetID="10" presetClass="entr" presetSubtype="0" fill="hold" nodeType="afterEffect">
                                  <p:stCondLst>
                                    <p:cond delay="0"/>
                                  </p:stCondLst>
                                  <p:childTnLst>
                                    <p:set>
                                      <p:cBhvr>
                                        <p:cTn id="58" dur="1" fill="hold">
                                          <p:stCondLst>
                                            <p:cond delay="0"/>
                                          </p:stCondLst>
                                        </p:cTn>
                                        <p:tgtEl>
                                          <p:spTgt spid="75779"/>
                                        </p:tgtEl>
                                        <p:attrNameLst>
                                          <p:attrName>style.visibility</p:attrName>
                                        </p:attrNameLst>
                                      </p:cBhvr>
                                      <p:to>
                                        <p:strVal val="visible"/>
                                      </p:to>
                                    </p:set>
                                    <p:animEffect transition="in" filter="fade">
                                      <p:cBhvr>
                                        <p:cTn id="59" dur="1000"/>
                                        <p:tgtEl>
                                          <p:spTgt spid="75779"/>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10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2"/>
                                        </p:tgtEl>
                                        <p:attrNameLst>
                                          <p:attrName>style.visibility</p:attrName>
                                        </p:attrNameLst>
                                      </p:cBhvr>
                                      <p:to>
                                        <p:strVal val="visible"/>
                                      </p:to>
                                    </p:set>
                                    <p:animEffect transition="in" filter="fade">
                                      <p:cBhvr>
                                        <p:cTn id="8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11" grpId="0" animBg="1"/>
      <p:bldP spid="11" grpId="1" animBg="1"/>
      <p:bldP spid="12" grpId="0" animBg="1"/>
      <p:bldP spid="12" grpId="1" animBg="1"/>
      <p:bldP spid="22" grpId="0" animBg="1"/>
      <p:bldP spid="23" grpId="0" animBg="1"/>
      <p:bldP spid="25" grpId="0" animBg="1"/>
      <p:bldP spid="26" grpId="0" animBg="1"/>
      <p:bldP spid="32" grpId="0" animBg="1"/>
      <p:bldP spid="2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Threat Landscape</a:t>
            </a:r>
            <a:endParaRPr lang="en-GB" dirty="0"/>
          </a:p>
        </p:txBody>
      </p:sp>
      <p:grpSp>
        <p:nvGrpSpPr>
          <p:cNvPr id="4" name="Group 3"/>
          <p:cNvGrpSpPr/>
          <p:nvPr/>
        </p:nvGrpSpPr>
        <p:grpSpPr>
          <a:xfrm>
            <a:off x="1125422" y="1617398"/>
            <a:ext cx="1711525" cy="4455942"/>
            <a:chOff x="291323" y="1438910"/>
            <a:chExt cx="2054226" cy="5348162"/>
          </a:xfrm>
        </p:grpSpPr>
        <p:sp>
          <p:nvSpPr>
            <p:cNvPr id="6" name="Rectangle 5"/>
            <p:cNvSpPr/>
            <p:nvPr/>
          </p:nvSpPr>
          <p:spPr bwMode="auto">
            <a:xfrm>
              <a:off x="291323" y="3105158"/>
              <a:ext cx="2054226" cy="2769754"/>
            </a:xfrm>
            <a:prstGeom prst="rect">
              <a:avLst/>
            </a:prstGeom>
          </p:spPr>
          <p:txBody>
            <a:bodyPr>
              <a:spAutoFit/>
            </a:bodyPr>
            <a:lstStyle/>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Local Area Networks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First computer virus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Boot sector viruses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Create notoriety</a:t>
              </a:r>
              <a:br>
                <a:rPr lang="en-US" sz="1333" dirty="0">
                  <a:latin typeface="Trebuchet MS" pitchFamily="34" charset="0"/>
                </a:rPr>
              </a:br>
              <a:r>
                <a:rPr lang="en-US" sz="1333" dirty="0">
                  <a:latin typeface="Trebuchet MS" pitchFamily="34" charset="0"/>
                </a:rPr>
                <a:t>or cause havoc</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Slow propagation</a:t>
              </a:r>
            </a:p>
          </p:txBody>
        </p:sp>
        <p:pic>
          <p:nvPicPr>
            <p:cNvPr id="7" name="Picture 47" descr="3-01545_Orange-box"/>
            <p:cNvPicPr>
              <a:picLocks noChangeAspect="1" noChangeArrowheads="1"/>
            </p:cNvPicPr>
            <p:nvPr/>
          </p:nvPicPr>
          <p:blipFill>
            <a:blip r:embed="rId3">
              <a:lum bright="6000" contrast="12000"/>
            </a:blip>
            <a:srcRect/>
            <a:stretch>
              <a:fillRect/>
            </a:stretch>
          </p:blipFill>
          <p:spPr bwMode="auto">
            <a:xfrm>
              <a:off x="423371" y="1438910"/>
              <a:ext cx="1718356" cy="1653540"/>
            </a:xfrm>
            <a:prstGeom prst="rect">
              <a:avLst/>
            </a:prstGeom>
            <a:noFill/>
            <a:ln w="9525">
              <a:noFill/>
              <a:miter lim="800000"/>
              <a:headEnd/>
              <a:tailEnd/>
            </a:ln>
          </p:spPr>
        </p:pic>
        <p:pic>
          <p:nvPicPr>
            <p:cNvPr id="8" name="Picture 38" descr="6-00370_s06-virus"/>
            <p:cNvPicPr>
              <a:picLocks noChangeAspect="1" noChangeArrowheads="1"/>
            </p:cNvPicPr>
            <p:nvPr/>
          </p:nvPicPr>
          <p:blipFill>
            <a:blip r:embed="rId4"/>
            <a:srcRect/>
            <a:stretch>
              <a:fillRect/>
            </a:stretch>
          </p:blipFill>
          <p:spPr bwMode="auto">
            <a:xfrm>
              <a:off x="669725" y="1743158"/>
              <a:ext cx="1152292" cy="1156170"/>
            </a:xfrm>
            <a:prstGeom prst="rect">
              <a:avLst/>
            </a:prstGeom>
            <a:noFill/>
            <a:ln w="9525">
              <a:noFill/>
              <a:miter lim="800000"/>
              <a:headEnd/>
              <a:tailEnd/>
            </a:ln>
            <a:effectLst>
              <a:outerShdw blurRad="63500" sx="102000" sy="102000" algn="ctr" rotWithShape="0">
                <a:schemeClr val="tx1"/>
              </a:outerShdw>
            </a:effectLst>
          </p:spPr>
        </p:pic>
        <p:sp>
          <p:nvSpPr>
            <p:cNvPr id="9" name="Rectangle 9"/>
            <p:cNvSpPr>
              <a:spLocks noChangeArrowheads="1"/>
            </p:cNvSpPr>
            <p:nvPr/>
          </p:nvSpPr>
          <p:spPr bwMode="auto">
            <a:xfrm>
              <a:off x="345264" y="6183868"/>
              <a:ext cx="1931403" cy="603204"/>
            </a:xfrm>
            <a:prstGeom prst="rect">
              <a:avLst/>
            </a:prstGeom>
            <a:noFill/>
            <a:ln w="12700" algn="ctr">
              <a:noFill/>
              <a:miter lim="800000"/>
              <a:headEnd/>
              <a:tailEnd/>
            </a:ln>
          </p:spPr>
          <p:txBody>
            <a:bodyPr wrap="square">
              <a:spAutoFit/>
            </a:bodyPr>
            <a:lstStyle/>
            <a:p>
              <a:pPr algn="ctr" defTabSz="761847">
                <a:spcBef>
                  <a:spcPct val="0"/>
                </a:spcBef>
                <a:defRPr/>
              </a:pPr>
              <a:r>
                <a:rPr lang="en-US" sz="2666" spc="-125" dirty="0">
                  <a:ln w="3175">
                    <a:noFill/>
                  </a:ln>
                  <a:latin typeface="Trebuchet MS" pitchFamily="34" charset="0"/>
                </a:rPr>
                <a:t>1980s</a:t>
              </a:r>
            </a:p>
          </p:txBody>
        </p:sp>
      </p:grpSp>
      <p:grpSp>
        <p:nvGrpSpPr>
          <p:cNvPr id="10" name="Group 9"/>
          <p:cNvGrpSpPr/>
          <p:nvPr/>
        </p:nvGrpSpPr>
        <p:grpSpPr>
          <a:xfrm>
            <a:off x="3708040" y="1617398"/>
            <a:ext cx="1638868" cy="4455942"/>
            <a:chOff x="2453168" y="1438910"/>
            <a:chExt cx="1967021" cy="5348162"/>
          </a:xfrm>
        </p:grpSpPr>
        <p:pic>
          <p:nvPicPr>
            <p:cNvPr id="12" name="Picture 51" descr="cooltools-shape"/>
            <p:cNvPicPr>
              <a:picLocks noChangeAspect="1" noChangeArrowheads="1"/>
            </p:cNvPicPr>
            <p:nvPr/>
          </p:nvPicPr>
          <p:blipFill>
            <a:blip r:embed="rId5"/>
            <a:srcRect/>
            <a:stretch>
              <a:fillRect/>
            </a:stretch>
          </p:blipFill>
          <p:spPr bwMode="auto">
            <a:xfrm>
              <a:off x="2591166" y="1438910"/>
              <a:ext cx="1767328" cy="1653540"/>
            </a:xfrm>
            <a:prstGeom prst="rect">
              <a:avLst/>
            </a:prstGeom>
            <a:noFill/>
            <a:ln w="12700" algn="ctr">
              <a:noFill/>
              <a:miter lim="800000"/>
              <a:headEnd/>
              <a:tailEnd/>
            </a:ln>
          </p:spPr>
        </p:pic>
        <p:sp>
          <p:nvSpPr>
            <p:cNvPr id="13" name="Rectangle 12"/>
            <p:cNvSpPr/>
            <p:nvPr/>
          </p:nvSpPr>
          <p:spPr bwMode="auto">
            <a:xfrm>
              <a:off x="2453168" y="3105158"/>
              <a:ext cx="1930400" cy="2277371"/>
            </a:xfrm>
            <a:prstGeom prst="rect">
              <a:avLst/>
            </a:prstGeom>
          </p:spPr>
          <p:txBody>
            <a:bodyPr>
              <a:spAutoFit/>
            </a:bodyPr>
            <a:lstStyle/>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Internet Era</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Macro viruses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Script viruses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Create notoriety</a:t>
              </a:r>
              <a:br>
                <a:rPr lang="en-US" sz="1333" dirty="0">
                  <a:latin typeface="Trebuchet MS" pitchFamily="34" charset="0"/>
                </a:rPr>
              </a:br>
              <a:r>
                <a:rPr lang="en-US" sz="1333" dirty="0">
                  <a:latin typeface="Trebuchet MS" pitchFamily="34" charset="0"/>
                </a:rPr>
                <a:t>or cause havoc</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Faster propagation</a:t>
              </a:r>
            </a:p>
          </p:txBody>
        </p:sp>
        <p:pic>
          <p:nvPicPr>
            <p:cNvPr id="14" name="Picture 39" descr="6-00370_s06-sat"/>
            <p:cNvPicPr>
              <a:picLocks noChangeAspect="1" noChangeArrowheads="1"/>
            </p:cNvPicPr>
            <p:nvPr/>
          </p:nvPicPr>
          <p:blipFill>
            <a:blip r:embed="rId6"/>
            <a:srcRect/>
            <a:stretch>
              <a:fillRect/>
            </a:stretch>
          </p:blipFill>
          <p:spPr bwMode="auto">
            <a:xfrm>
              <a:off x="2906557" y="1725845"/>
              <a:ext cx="1045840" cy="1241596"/>
            </a:xfrm>
            <a:prstGeom prst="rect">
              <a:avLst/>
            </a:prstGeom>
            <a:noFill/>
            <a:ln w="9525">
              <a:noFill/>
              <a:miter lim="800000"/>
              <a:headEnd/>
              <a:tailEnd/>
            </a:ln>
            <a:effectLst>
              <a:outerShdw blurRad="63500" sx="102000" sy="102000" algn="ctr" rotWithShape="0">
                <a:schemeClr val="tx1"/>
              </a:outerShdw>
            </a:effectLst>
          </p:spPr>
        </p:pic>
        <p:sp>
          <p:nvSpPr>
            <p:cNvPr id="15" name="Rectangle 10"/>
            <p:cNvSpPr>
              <a:spLocks noChangeArrowheads="1"/>
            </p:cNvSpPr>
            <p:nvPr/>
          </p:nvSpPr>
          <p:spPr bwMode="auto">
            <a:xfrm>
              <a:off x="2515189" y="6183868"/>
              <a:ext cx="1905000" cy="603204"/>
            </a:xfrm>
            <a:prstGeom prst="rect">
              <a:avLst/>
            </a:prstGeom>
            <a:noFill/>
            <a:ln w="12700" algn="ctr">
              <a:noFill/>
              <a:miter lim="800000"/>
              <a:headEnd/>
              <a:tailEnd/>
            </a:ln>
          </p:spPr>
          <p:txBody>
            <a:bodyPr wrap="square">
              <a:spAutoFit/>
            </a:bodyPr>
            <a:lstStyle/>
            <a:p>
              <a:pPr algn="ctr" defTabSz="761847">
                <a:spcBef>
                  <a:spcPct val="0"/>
                </a:spcBef>
                <a:defRPr/>
              </a:pPr>
              <a:r>
                <a:rPr lang="en-US" sz="2666" spc="-125" dirty="0">
                  <a:ln w="3175">
                    <a:noFill/>
                  </a:ln>
                  <a:latin typeface="Trebuchet MS" pitchFamily="34" charset="0"/>
                </a:rPr>
                <a:t>1990s</a:t>
              </a:r>
            </a:p>
          </p:txBody>
        </p:sp>
      </p:grpSp>
      <p:grpSp>
        <p:nvGrpSpPr>
          <p:cNvPr id="16" name="Group 15"/>
          <p:cNvGrpSpPr/>
          <p:nvPr/>
        </p:nvGrpSpPr>
        <p:grpSpPr>
          <a:xfrm>
            <a:off x="6315546" y="1617398"/>
            <a:ext cx="1827918" cy="4455942"/>
            <a:chOff x="4644877" y="1438910"/>
            <a:chExt cx="2193925" cy="5348162"/>
          </a:xfrm>
        </p:grpSpPr>
        <p:pic>
          <p:nvPicPr>
            <p:cNvPr id="18" name="Picture 53" descr="cooltools-shape"/>
            <p:cNvPicPr>
              <a:picLocks noChangeAspect="1" noChangeArrowheads="1"/>
            </p:cNvPicPr>
            <p:nvPr/>
          </p:nvPicPr>
          <p:blipFill>
            <a:blip r:embed="rId7"/>
            <a:srcRect/>
            <a:stretch>
              <a:fillRect/>
            </a:stretch>
          </p:blipFill>
          <p:spPr bwMode="auto">
            <a:xfrm>
              <a:off x="4771830" y="1438910"/>
              <a:ext cx="1800458" cy="1653540"/>
            </a:xfrm>
            <a:prstGeom prst="rect">
              <a:avLst/>
            </a:prstGeom>
            <a:noFill/>
            <a:ln w="12700" algn="ctr">
              <a:noFill/>
              <a:miter lim="800000"/>
              <a:headEnd/>
              <a:tailEnd/>
            </a:ln>
          </p:spPr>
        </p:pic>
        <p:sp>
          <p:nvSpPr>
            <p:cNvPr id="19" name="Rectangle 18"/>
            <p:cNvSpPr/>
            <p:nvPr/>
          </p:nvSpPr>
          <p:spPr bwMode="auto">
            <a:xfrm>
              <a:off x="4644877" y="3108960"/>
              <a:ext cx="2193925" cy="2868262"/>
            </a:xfrm>
            <a:prstGeom prst="rect">
              <a:avLst/>
            </a:prstGeom>
          </p:spPr>
          <p:txBody>
            <a:bodyPr>
              <a:spAutoFit/>
            </a:bodyPr>
            <a:lstStyle/>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Broadband</a:t>
              </a:r>
              <a:br>
                <a:rPr lang="en-US" sz="1333" dirty="0">
                  <a:latin typeface="Trebuchet MS" pitchFamily="34" charset="0"/>
                </a:rPr>
              </a:br>
              <a:r>
                <a:rPr lang="en-US" sz="1333" dirty="0">
                  <a:latin typeface="Trebuchet MS" pitchFamily="34" charset="0"/>
                </a:rPr>
                <a:t>prevalent</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Spyware, Spam</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Phishing</a:t>
              </a:r>
            </a:p>
            <a:p>
              <a:pPr marL="238087" indent="-238087" defTabSz="761847">
                <a:spcBef>
                  <a:spcPct val="20000"/>
                </a:spcBef>
                <a:buClr>
                  <a:schemeClr val="tx2"/>
                </a:buClr>
                <a:buSzPct val="115000"/>
                <a:buFont typeface="Arial" pitchFamily="34" charset="0"/>
                <a:buChar char="•"/>
                <a:defRPr/>
              </a:pPr>
              <a:r>
                <a:rPr lang="en-US" sz="1333" dirty="0" err="1">
                  <a:latin typeface="Trebuchet MS" pitchFamily="34" charset="0"/>
                </a:rPr>
                <a:t>Botnets</a:t>
              </a:r>
              <a:endParaRPr lang="en-US" sz="1333" dirty="0">
                <a:latin typeface="Trebuchet MS" pitchFamily="34" charset="0"/>
              </a:endParaRPr>
            </a:p>
            <a:p>
              <a:pPr marL="238087" indent="-238087" defTabSz="761847">
                <a:spcBef>
                  <a:spcPct val="20000"/>
                </a:spcBef>
                <a:buClr>
                  <a:schemeClr val="tx2"/>
                </a:buClr>
                <a:buSzPct val="115000"/>
                <a:buFont typeface="Arial" pitchFamily="34" charset="0"/>
                <a:buChar char="•"/>
                <a:defRPr/>
              </a:pPr>
              <a:r>
                <a:rPr lang="en-US" sz="1333" dirty="0" err="1">
                  <a:latin typeface="Trebuchet MS" pitchFamily="34" charset="0"/>
                </a:rPr>
                <a:t>Rootkits</a:t>
              </a:r>
              <a:r>
                <a:rPr lang="en-US" sz="1333" dirty="0">
                  <a:latin typeface="Trebuchet MS" pitchFamily="34" charset="0"/>
                </a:rPr>
                <a:t> </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Financial </a:t>
              </a:r>
              <a:br>
                <a:rPr lang="en-US" sz="1333" dirty="0">
                  <a:latin typeface="Trebuchet MS" pitchFamily="34" charset="0"/>
                </a:rPr>
              </a:br>
              <a:r>
                <a:rPr lang="en-US" sz="1333" dirty="0">
                  <a:latin typeface="Trebuchet MS" pitchFamily="34" charset="0"/>
                </a:rPr>
                <a:t>motivation</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Internet </a:t>
              </a:r>
              <a:br>
                <a:rPr lang="en-US" sz="1333" dirty="0">
                  <a:latin typeface="Trebuchet MS" pitchFamily="34" charset="0"/>
                </a:rPr>
              </a:br>
              <a:r>
                <a:rPr lang="en-US" sz="1333" dirty="0">
                  <a:latin typeface="Trebuchet MS" pitchFamily="34" charset="0"/>
                </a:rPr>
                <a:t>wide impact</a:t>
              </a:r>
            </a:p>
          </p:txBody>
        </p:sp>
        <p:pic>
          <p:nvPicPr>
            <p:cNvPr id="20" name="Picture 40" descr="6-00370_s06-money"/>
            <p:cNvPicPr>
              <a:picLocks noChangeAspect="1" noChangeArrowheads="1"/>
            </p:cNvPicPr>
            <p:nvPr/>
          </p:nvPicPr>
          <p:blipFill>
            <a:blip r:embed="rId8" cstate="print"/>
            <a:srcRect/>
            <a:stretch>
              <a:fillRect/>
            </a:stretch>
          </p:blipFill>
          <p:spPr bwMode="auto">
            <a:xfrm>
              <a:off x="5011351" y="1702873"/>
              <a:ext cx="1433654" cy="1289126"/>
            </a:xfrm>
            <a:prstGeom prst="rect">
              <a:avLst/>
            </a:prstGeom>
            <a:noFill/>
            <a:ln w="9525">
              <a:noFill/>
              <a:miter lim="800000"/>
              <a:headEnd/>
              <a:tailEnd/>
            </a:ln>
            <a:effectLst>
              <a:outerShdw blurRad="63500" sx="102000" sy="102000" algn="ctr" rotWithShape="0">
                <a:schemeClr val="tx1"/>
              </a:outerShdw>
            </a:effectLst>
          </p:spPr>
        </p:pic>
        <p:sp>
          <p:nvSpPr>
            <p:cNvPr id="21" name="Rectangle 10"/>
            <p:cNvSpPr>
              <a:spLocks noChangeArrowheads="1"/>
            </p:cNvSpPr>
            <p:nvPr/>
          </p:nvSpPr>
          <p:spPr bwMode="auto">
            <a:xfrm>
              <a:off x="4774965" y="6183868"/>
              <a:ext cx="1947863" cy="603204"/>
            </a:xfrm>
            <a:prstGeom prst="rect">
              <a:avLst/>
            </a:prstGeom>
            <a:noFill/>
            <a:ln w="12700" algn="ctr">
              <a:noFill/>
              <a:miter lim="800000"/>
              <a:headEnd/>
              <a:tailEnd/>
            </a:ln>
          </p:spPr>
          <p:txBody>
            <a:bodyPr wrap="square">
              <a:spAutoFit/>
            </a:bodyPr>
            <a:lstStyle/>
            <a:p>
              <a:pPr algn="ctr" defTabSz="761847">
                <a:spcBef>
                  <a:spcPct val="0"/>
                </a:spcBef>
                <a:defRPr/>
              </a:pPr>
              <a:r>
                <a:rPr lang="en-US" sz="2666" spc="-125" dirty="0">
                  <a:ln w="3175">
                    <a:noFill/>
                  </a:ln>
                  <a:latin typeface="Trebuchet MS" pitchFamily="34" charset="0"/>
                </a:rPr>
                <a:t>2000s</a:t>
              </a:r>
            </a:p>
          </p:txBody>
        </p:sp>
      </p:grpSp>
      <p:grpSp>
        <p:nvGrpSpPr>
          <p:cNvPr id="22" name="Group 21"/>
          <p:cNvGrpSpPr/>
          <p:nvPr/>
        </p:nvGrpSpPr>
        <p:grpSpPr>
          <a:xfrm>
            <a:off x="8940397" y="1617398"/>
            <a:ext cx="1914907" cy="4455942"/>
            <a:chOff x="6855337" y="1438910"/>
            <a:chExt cx="2298332" cy="5348162"/>
          </a:xfrm>
        </p:grpSpPr>
        <p:pic>
          <p:nvPicPr>
            <p:cNvPr id="24" name="Picture 52" descr="cooltools-shape"/>
            <p:cNvPicPr>
              <a:picLocks noChangeAspect="1" noChangeArrowheads="1"/>
            </p:cNvPicPr>
            <p:nvPr/>
          </p:nvPicPr>
          <p:blipFill>
            <a:blip r:embed="rId9"/>
            <a:srcRect/>
            <a:stretch>
              <a:fillRect/>
            </a:stretch>
          </p:blipFill>
          <p:spPr bwMode="auto">
            <a:xfrm>
              <a:off x="6992514" y="1438910"/>
              <a:ext cx="1741402" cy="1653540"/>
            </a:xfrm>
            <a:prstGeom prst="rect">
              <a:avLst/>
            </a:prstGeom>
            <a:noFill/>
            <a:ln w="12700" algn="ctr">
              <a:noFill/>
              <a:miter lim="800000"/>
              <a:headEnd/>
              <a:tailEnd/>
            </a:ln>
          </p:spPr>
        </p:pic>
        <p:sp>
          <p:nvSpPr>
            <p:cNvPr id="25" name="Rectangle 24"/>
            <p:cNvSpPr/>
            <p:nvPr/>
          </p:nvSpPr>
          <p:spPr bwMode="auto">
            <a:xfrm>
              <a:off x="6855337" y="3105158"/>
              <a:ext cx="2133600" cy="2572816"/>
            </a:xfrm>
            <a:prstGeom prst="rect">
              <a:avLst/>
            </a:prstGeom>
          </p:spPr>
          <p:txBody>
            <a:bodyPr>
              <a:spAutoFit/>
            </a:bodyPr>
            <a:lstStyle/>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Peer to Peer</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Social engineering</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Application attacks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Financial </a:t>
              </a:r>
              <a:br>
                <a:rPr lang="en-US" sz="1333" dirty="0">
                  <a:latin typeface="Trebuchet MS" pitchFamily="34" charset="0"/>
                </a:rPr>
              </a:br>
              <a:r>
                <a:rPr lang="en-US" sz="1333" dirty="0">
                  <a:latin typeface="Trebuchet MS" pitchFamily="34" charset="0"/>
                </a:rPr>
                <a:t>motivation</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Targeted attacks</a:t>
              </a:r>
            </a:p>
            <a:p>
              <a:pPr marL="238087" indent="-238087" defTabSz="761847">
                <a:spcBef>
                  <a:spcPct val="20000"/>
                </a:spcBef>
                <a:buClr>
                  <a:schemeClr val="tx2"/>
                </a:buClr>
                <a:buSzPct val="115000"/>
                <a:buFont typeface="Arial" pitchFamily="34" charset="0"/>
                <a:buChar char="•"/>
                <a:defRPr/>
              </a:pPr>
              <a:r>
                <a:rPr lang="en-US" sz="1333" dirty="0">
                  <a:latin typeface="Trebuchet MS" pitchFamily="34" charset="0"/>
                </a:rPr>
                <a:t>Ransomware</a:t>
              </a:r>
            </a:p>
          </p:txBody>
        </p:sp>
        <p:pic>
          <p:nvPicPr>
            <p:cNvPr id="26" name="Picture 41" descr="6-00370_s06-target"/>
            <p:cNvPicPr>
              <a:picLocks noChangeAspect="1" noChangeArrowheads="1"/>
            </p:cNvPicPr>
            <p:nvPr/>
          </p:nvPicPr>
          <p:blipFill>
            <a:blip r:embed="rId10" cstate="print"/>
            <a:srcRect/>
            <a:stretch>
              <a:fillRect/>
            </a:stretch>
          </p:blipFill>
          <p:spPr bwMode="auto">
            <a:xfrm>
              <a:off x="7192647" y="1828449"/>
              <a:ext cx="1430996" cy="1012576"/>
            </a:xfrm>
            <a:prstGeom prst="rect">
              <a:avLst/>
            </a:prstGeom>
            <a:noFill/>
            <a:ln w="9525">
              <a:noFill/>
              <a:miter lim="800000"/>
              <a:headEnd/>
              <a:tailEnd/>
            </a:ln>
            <a:effectLst>
              <a:outerShdw blurRad="63500" sx="102000" sy="102000" algn="ctr" rotWithShape="0">
                <a:schemeClr val="tx1"/>
              </a:outerShdw>
            </a:effectLst>
          </p:spPr>
        </p:pic>
        <p:sp>
          <p:nvSpPr>
            <p:cNvPr id="27" name="Rectangle 11"/>
            <p:cNvSpPr>
              <a:spLocks noChangeArrowheads="1"/>
            </p:cNvSpPr>
            <p:nvPr/>
          </p:nvSpPr>
          <p:spPr bwMode="auto">
            <a:xfrm>
              <a:off x="6934164" y="6183868"/>
              <a:ext cx="2219505" cy="603204"/>
            </a:xfrm>
            <a:prstGeom prst="rect">
              <a:avLst/>
            </a:prstGeom>
            <a:noFill/>
            <a:ln w="12700" algn="ctr">
              <a:noFill/>
              <a:miter lim="800000"/>
              <a:headEnd/>
              <a:tailEnd/>
            </a:ln>
          </p:spPr>
          <p:txBody>
            <a:bodyPr wrap="square">
              <a:spAutoFit/>
            </a:bodyPr>
            <a:lstStyle/>
            <a:p>
              <a:pPr algn="ctr" defTabSz="761847">
                <a:spcBef>
                  <a:spcPct val="0"/>
                </a:spcBef>
                <a:defRPr/>
              </a:pPr>
              <a:r>
                <a:rPr lang="en-US" sz="2666" spc="-125" dirty="0">
                  <a:ln w="3175">
                    <a:noFill/>
                  </a:ln>
                  <a:latin typeface="Trebuchet MS" pitchFamily="34" charset="0"/>
                </a:rPr>
                <a:t>2010s</a:t>
              </a:r>
            </a:p>
          </p:txBody>
        </p:sp>
      </p:grpSp>
    </p:spTree>
    <p:extLst>
      <p:ext uri="{BB962C8B-B14F-4D97-AF65-F5344CB8AC3E}">
        <p14:creationId xmlns:p14="http://schemas.microsoft.com/office/powerpoint/2010/main" val="287028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900" decel="100000" fill="hold"/>
                                        <p:tgtEl>
                                          <p:spTgt spid="16"/>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900" decel="100000" fill="hold"/>
                                        <p:tgtEl>
                                          <p:spTgt spid="22"/>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Use DREAD to Prioritise Threats</a:t>
            </a:r>
          </a:p>
        </p:txBody>
      </p:sp>
      <p:graphicFrame>
        <p:nvGraphicFramePr>
          <p:cNvPr id="5" name="Content Placeholder 6"/>
          <p:cNvGraphicFramePr>
            <a:graphicFrameLocks/>
          </p:cNvGraphicFramePr>
          <p:nvPr>
            <p:extLst/>
          </p:nvPr>
        </p:nvGraphicFramePr>
        <p:xfrm>
          <a:off x="900831" y="1690688"/>
          <a:ext cx="10145426" cy="3681198"/>
        </p:xfrm>
        <a:graphic>
          <a:graphicData uri="http://schemas.openxmlformats.org/drawingml/2006/table">
            <a:tbl>
              <a:tblPr bandRow="1">
                <a:tableStyleId>{5C22544A-7EE6-4342-B048-85BDC9FD1C3A}</a:tableStyleId>
              </a:tblPr>
              <a:tblGrid>
                <a:gridCol w="3478431">
                  <a:extLst>
                    <a:ext uri="{9D8B030D-6E8A-4147-A177-3AD203B41FA5}">
                      <a16:colId xmlns:a16="http://schemas.microsoft.com/office/drawing/2014/main" val="20000"/>
                    </a:ext>
                  </a:extLst>
                </a:gridCol>
                <a:gridCol w="6666995">
                  <a:extLst>
                    <a:ext uri="{9D8B030D-6E8A-4147-A177-3AD203B41FA5}">
                      <a16:colId xmlns:a16="http://schemas.microsoft.com/office/drawing/2014/main" val="20001"/>
                    </a:ext>
                  </a:extLst>
                </a:gridCol>
              </a:tblGrid>
              <a:tr h="445806">
                <a:tc>
                  <a:txBody>
                    <a:bodyPr/>
                    <a:lstStyle/>
                    <a:p>
                      <a:pPr marL="0" marR="0" algn="ctr">
                        <a:lnSpc>
                          <a:spcPct val="115000"/>
                        </a:lnSpc>
                        <a:spcBef>
                          <a:spcPts val="0"/>
                        </a:spcBef>
                        <a:spcAft>
                          <a:spcPts val="0"/>
                        </a:spcAft>
                      </a:pPr>
                      <a:endParaRPr lang="en-US" sz="2000" b="1" dirty="0">
                        <a:latin typeface="Calibri"/>
                        <a:ea typeface="Times New Roman"/>
                        <a:cs typeface="Times New Roman"/>
                      </a:endParaRPr>
                    </a:p>
                  </a:txBody>
                  <a:tcPr marL="91432" marR="91432"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gn="ctr">
                        <a:lnSpc>
                          <a:spcPct val="115000"/>
                        </a:lnSpc>
                        <a:spcBef>
                          <a:spcPts val="0"/>
                        </a:spcBef>
                        <a:spcAft>
                          <a:spcPts val="0"/>
                        </a:spcAft>
                        <a:buFontTx/>
                        <a:buNone/>
                      </a:pPr>
                      <a:r>
                        <a:rPr lang="en-US" sz="2000" b="1" dirty="0">
                          <a:latin typeface="Calibri"/>
                          <a:ea typeface="Times New Roman"/>
                          <a:cs typeface="Times New Roman"/>
                        </a:rPr>
                        <a:t>Definition</a:t>
                      </a:r>
                    </a:p>
                  </a:txBody>
                  <a:tcPr marL="91432" marR="91432"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697193">
                <a:tc>
                  <a:txBody>
                    <a:bodyPr/>
                    <a:lstStyle/>
                    <a:p>
                      <a:pPr marL="0" marR="0">
                        <a:lnSpc>
                          <a:spcPct val="115000"/>
                        </a:lnSpc>
                        <a:spcBef>
                          <a:spcPts val="0"/>
                        </a:spcBef>
                        <a:spcAft>
                          <a:spcPts val="0"/>
                        </a:spcAft>
                      </a:pPr>
                      <a:r>
                        <a:rPr lang="en-US" sz="1800" b="1" dirty="0">
                          <a:solidFill>
                            <a:srgbClr val="C00000"/>
                          </a:solidFill>
                          <a:latin typeface="Calibri"/>
                          <a:ea typeface="Times New Roman"/>
                          <a:cs typeface="Times New Roman"/>
                        </a:rPr>
                        <a:t>D</a:t>
                      </a:r>
                      <a:r>
                        <a:rPr lang="en-US" sz="1800" b="0" dirty="0">
                          <a:solidFill>
                            <a:schemeClr val="dk1"/>
                          </a:solidFill>
                          <a:latin typeface="Calibri"/>
                          <a:ea typeface="Times New Roman"/>
                          <a:cs typeface="Times New Roman"/>
                        </a:rPr>
                        <a:t>amage</a:t>
                      </a:r>
                      <a:r>
                        <a:rPr lang="en-US" sz="1800" b="0" baseline="0" dirty="0">
                          <a:solidFill>
                            <a:schemeClr val="dk1"/>
                          </a:solidFill>
                          <a:latin typeface="Calibri"/>
                          <a:ea typeface="Times New Roman"/>
                          <a:cs typeface="Times New Roman"/>
                        </a:rPr>
                        <a:t> Potential</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15000"/>
                        </a:lnSpc>
                        <a:spcBef>
                          <a:spcPts val="0"/>
                        </a:spcBef>
                        <a:spcAft>
                          <a:spcPts val="0"/>
                        </a:spcAft>
                        <a:buFontTx/>
                        <a:buNone/>
                      </a:pPr>
                      <a:r>
                        <a:rPr lang="en-US" sz="1800" dirty="0">
                          <a:latin typeface="Calibri"/>
                          <a:ea typeface="Times New Roman"/>
                          <a:cs typeface="Times New Roman"/>
                        </a:rPr>
                        <a:t>How</a:t>
                      </a:r>
                      <a:r>
                        <a:rPr lang="en-US" sz="1800" baseline="0" dirty="0">
                          <a:latin typeface="Calibri"/>
                          <a:ea typeface="Times New Roman"/>
                          <a:cs typeface="Times New Roman"/>
                        </a:rPr>
                        <a:t> great can the damage be?</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2496">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R</a:t>
                      </a:r>
                      <a:r>
                        <a:rPr lang="en-US" sz="1800" b="0" dirty="0">
                          <a:solidFill>
                            <a:schemeClr val="dk1"/>
                          </a:solidFill>
                          <a:latin typeface="Calibri"/>
                          <a:ea typeface="Times New Roman"/>
                          <a:cs typeface="Times New Roman"/>
                        </a:rPr>
                        <a:t>eproducibility</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15000"/>
                        </a:lnSpc>
                        <a:spcBef>
                          <a:spcPts val="0"/>
                        </a:spcBef>
                        <a:spcAft>
                          <a:spcPts val="0"/>
                        </a:spcAft>
                        <a:buFontTx/>
                        <a:buNone/>
                      </a:pPr>
                      <a:r>
                        <a:rPr lang="en-US" sz="1800" dirty="0">
                          <a:latin typeface="+mn-lt"/>
                          <a:ea typeface="Times New Roman"/>
                          <a:cs typeface="Times New Roman"/>
                        </a:rPr>
                        <a:t>How easy is it to get the potential attack to work?</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74921">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E</a:t>
                      </a:r>
                      <a:r>
                        <a:rPr lang="en-US" sz="1800" b="0" dirty="0">
                          <a:solidFill>
                            <a:schemeClr val="dk1"/>
                          </a:solidFill>
                          <a:latin typeface="Calibri"/>
                          <a:ea typeface="Times New Roman"/>
                          <a:cs typeface="Times New Roman"/>
                        </a:rPr>
                        <a:t>xploitability</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gn="l">
                        <a:lnSpc>
                          <a:spcPct val="100000"/>
                        </a:lnSpc>
                        <a:spcBef>
                          <a:spcPts val="0"/>
                        </a:spcBef>
                        <a:spcAft>
                          <a:spcPts val="0"/>
                        </a:spcAft>
                        <a:buFontTx/>
                        <a:buNone/>
                      </a:pPr>
                      <a:r>
                        <a:rPr lang="en-US" sz="1800" dirty="0">
                          <a:latin typeface="Calibri"/>
                          <a:ea typeface="Times New Roman"/>
                          <a:cs typeface="Times New Roman"/>
                        </a:rPr>
                        <a:t>How much effort and experience is</a:t>
                      </a:r>
                      <a:r>
                        <a:rPr lang="en-US" sz="1800" baseline="0" dirty="0">
                          <a:latin typeface="Calibri"/>
                          <a:ea typeface="Times New Roman"/>
                          <a:cs typeface="Times New Roman"/>
                        </a:rPr>
                        <a:t> required to mount the attack?</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30936">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A</a:t>
                      </a:r>
                      <a:r>
                        <a:rPr lang="en-US" sz="1800" b="0" dirty="0">
                          <a:solidFill>
                            <a:schemeClr val="dk1"/>
                          </a:solidFill>
                          <a:latin typeface="Calibri"/>
                          <a:ea typeface="Times New Roman"/>
                          <a:cs typeface="Times New Roman"/>
                        </a:rPr>
                        <a:t>ffected</a:t>
                      </a:r>
                      <a:r>
                        <a:rPr lang="en-US" sz="1800" b="0" baseline="0" dirty="0">
                          <a:solidFill>
                            <a:schemeClr val="dk1"/>
                          </a:solidFill>
                          <a:latin typeface="Calibri"/>
                          <a:ea typeface="Times New Roman"/>
                          <a:cs typeface="Times New Roman"/>
                        </a:rPr>
                        <a:t> Users</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00000"/>
                        </a:lnSpc>
                        <a:spcBef>
                          <a:spcPts val="0"/>
                        </a:spcBef>
                        <a:spcAft>
                          <a:spcPts val="0"/>
                        </a:spcAft>
                        <a:buFontTx/>
                        <a:buNone/>
                      </a:pPr>
                      <a:r>
                        <a:rPr lang="en-US" sz="1800" dirty="0">
                          <a:latin typeface="Calibri"/>
                          <a:ea typeface="Times New Roman"/>
                          <a:cs typeface="Times New Roman"/>
                        </a:rPr>
                        <a:t>If</a:t>
                      </a:r>
                      <a:r>
                        <a:rPr lang="en-US" sz="1800" baseline="0" dirty="0">
                          <a:latin typeface="Calibri"/>
                          <a:ea typeface="Times New Roman"/>
                          <a:cs typeface="Times New Roman"/>
                        </a:rPr>
                        <a:t> the threat were exploited, h</a:t>
                      </a:r>
                      <a:r>
                        <a:rPr lang="en-US" sz="1800" dirty="0">
                          <a:latin typeface="Calibri"/>
                          <a:ea typeface="Times New Roman"/>
                          <a:cs typeface="Times New Roman"/>
                        </a:rPr>
                        <a:t>ow many users will be effected?</a:t>
                      </a: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689846">
                <a:tc>
                  <a:txBody>
                    <a:bodyPr/>
                    <a:lstStyle/>
                    <a:p>
                      <a:pPr marL="0" marR="0">
                        <a:lnSpc>
                          <a:spcPct val="115000"/>
                        </a:lnSpc>
                        <a:spcBef>
                          <a:spcPts val="1000"/>
                        </a:spcBef>
                        <a:spcAft>
                          <a:spcPts val="0"/>
                        </a:spcAft>
                      </a:pPr>
                      <a:r>
                        <a:rPr lang="en-US" sz="1800" b="1" dirty="0">
                          <a:solidFill>
                            <a:srgbClr val="C00000"/>
                          </a:solidFill>
                          <a:latin typeface="Calibri"/>
                          <a:ea typeface="Times New Roman"/>
                          <a:cs typeface="Times New Roman"/>
                        </a:rPr>
                        <a:t>D</a:t>
                      </a:r>
                      <a:r>
                        <a:rPr lang="en-US" sz="1800" b="0" dirty="0">
                          <a:solidFill>
                            <a:schemeClr val="dk1"/>
                          </a:solidFill>
                          <a:latin typeface="Calibri"/>
                          <a:ea typeface="Times New Roman"/>
                          <a:cs typeface="Times New Roman"/>
                        </a:rPr>
                        <a:t>iscoverability</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342900" marR="0" lvl="0" indent="-342900">
                        <a:lnSpc>
                          <a:spcPct val="100000"/>
                        </a:lnSpc>
                        <a:spcBef>
                          <a:spcPts val="0"/>
                        </a:spcBef>
                        <a:spcAft>
                          <a:spcPts val="0"/>
                        </a:spcAft>
                        <a:buFontTx/>
                        <a:buNone/>
                      </a:pPr>
                      <a:r>
                        <a:rPr lang="en-US" sz="1800" dirty="0">
                          <a:latin typeface="Calibri"/>
                          <a:ea typeface="Times New Roman"/>
                          <a:cs typeface="Times New Roman"/>
                        </a:rPr>
                        <a:t>The probability the threat</a:t>
                      </a:r>
                      <a:r>
                        <a:rPr lang="en-US" sz="1800" baseline="0" dirty="0">
                          <a:latin typeface="Calibri"/>
                          <a:ea typeface="Times New Roman"/>
                          <a:cs typeface="Times New Roman"/>
                        </a:rPr>
                        <a:t> will be found</a:t>
                      </a:r>
                      <a:endParaRPr lang="en-US" sz="1800" dirty="0">
                        <a:latin typeface="Calibri"/>
                        <a:ea typeface="Times New Roman"/>
                        <a:cs typeface="Times New Roman"/>
                      </a:endParaRPr>
                    </a:p>
                  </a:txBody>
                  <a:tcPr marL="91432" marR="91432" marT="0" marB="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6" name="TextBox 5"/>
          <p:cNvSpPr txBox="1"/>
          <p:nvPr/>
        </p:nvSpPr>
        <p:spPr>
          <a:xfrm>
            <a:off x="3494763" y="5774500"/>
            <a:ext cx="3529299" cy="369332"/>
          </a:xfrm>
          <a:prstGeom prst="rect">
            <a:avLst/>
          </a:prstGeom>
          <a:noFill/>
        </p:spPr>
        <p:txBody>
          <a:bodyPr wrap="none" rtlCol="0">
            <a:spAutoFit/>
          </a:bodyPr>
          <a:lstStyle/>
          <a:p>
            <a:r>
              <a:rPr lang="en-GB" dirty="0" err="1"/>
              <a:t>Risk</a:t>
            </a:r>
            <a:r>
              <a:rPr lang="en-GB" baseline="-25000" dirty="0" err="1"/>
              <a:t>DREAD</a:t>
            </a:r>
            <a:r>
              <a:rPr lang="en-GB" dirty="0"/>
              <a:t>: (D + R + E + A + D) / 5</a:t>
            </a:r>
          </a:p>
        </p:txBody>
      </p:sp>
    </p:spTree>
    <p:extLst>
      <p:ext uri="{BB962C8B-B14F-4D97-AF65-F5344CB8AC3E}">
        <p14:creationId xmlns:p14="http://schemas.microsoft.com/office/powerpoint/2010/main" val="3053376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Threat Modelling - Summary</a:t>
            </a:r>
          </a:p>
        </p:txBody>
      </p:sp>
      <p:sp>
        <p:nvSpPr>
          <p:cNvPr id="3" name="Content Placeholder 2"/>
          <p:cNvSpPr>
            <a:spLocks noGrp="1"/>
          </p:cNvSpPr>
          <p:nvPr>
            <p:ph idx="1"/>
          </p:nvPr>
        </p:nvSpPr>
        <p:spPr/>
        <p:txBody>
          <a:bodyPr/>
          <a:lstStyle/>
          <a:p>
            <a:r>
              <a:rPr lang="en-GB" dirty="0"/>
              <a:t>Perform regular threat modelling</a:t>
            </a:r>
          </a:p>
          <a:p>
            <a:r>
              <a:rPr lang="en-GB" dirty="0"/>
              <a:t>Use a consistent process</a:t>
            </a:r>
          </a:p>
          <a:p>
            <a:r>
              <a:rPr lang="en-GB" dirty="0"/>
              <a:t>Prioritise actions based on the business view to risk</a:t>
            </a:r>
          </a:p>
        </p:txBody>
      </p:sp>
    </p:spTree>
    <p:extLst>
      <p:ext uri="{BB962C8B-B14F-4D97-AF65-F5344CB8AC3E}">
        <p14:creationId xmlns:p14="http://schemas.microsoft.com/office/powerpoint/2010/main" val="2820100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a:t>
            </a:r>
            <a:endParaRPr lang="en-GB" dirty="0"/>
          </a:p>
        </p:txBody>
      </p:sp>
      <p:sp>
        <p:nvSpPr>
          <p:cNvPr id="2" name="Text Placeholder 1"/>
          <p:cNvSpPr>
            <a:spLocks noGrp="1"/>
          </p:cNvSpPr>
          <p:nvPr>
            <p:ph type="body" idx="1"/>
          </p:nvPr>
        </p:nvSpPr>
        <p:spPr/>
        <p:txBody>
          <a:bodyPr/>
          <a:lstStyle/>
          <a:p>
            <a:r>
              <a:rPr lang="en-GB" dirty="0"/>
              <a:t>Mitigations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11561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Mitigations</a:t>
            </a:r>
          </a:p>
        </p:txBody>
      </p:sp>
      <p:sp>
        <p:nvSpPr>
          <p:cNvPr id="8" name="Content Placeholder 2"/>
          <p:cNvSpPr>
            <a:spLocks noGrp="1"/>
          </p:cNvSpPr>
          <p:nvPr>
            <p:ph idx="1"/>
          </p:nvPr>
        </p:nvSpPr>
        <p:spPr/>
        <p:txBody>
          <a:bodyPr/>
          <a:lstStyle/>
          <a:p>
            <a:pPr marL="0" indent="0">
              <a:buNone/>
            </a:pPr>
            <a:r>
              <a:rPr lang="en-US" dirty="0"/>
              <a:t>Approaches to threat mitigation (in order of preference):</a:t>
            </a:r>
          </a:p>
          <a:p>
            <a:r>
              <a:rPr lang="en-US" dirty="0"/>
              <a:t>Redesign</a:t>
            </a:r>
          </a:p>
          <a:p>
            <a:r>
              <a:rPr lang="en-US" dirty="0"/>
              <a:t>Use standard mitigations</a:t>
            </a:r>
          </a:p>
          <a:p>
            <a:r>
              <a:rPr lang="en-US" dirty="0"/>
              <a:t>Use unique mitigations</a:t>
            </a:r>
          </a:p>
          <a:p>
            <a:r>
              <a:rPr lang="en-US" dirty="0"/>
              <a:t>Accept risk in accordance with policies</a:t>
            </a:r>
          </a:p>
        </p:txBody>
      </p:sp>
    </p:spTree>
    <p:extLst>
      <p:ext uri="{BB962C8B-B14F-4D97-AF65-F5344CB8AC3E}">
        <p14:creationId xmlns:p14="http://schemas.microsoft.com/office/powerpoint/2010/main" val="2563835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Examples of Standard Mitigations </a:t>
            </a:r>
            <a:endParaRPr lang="en-US" dirty="0"/>
          </a:p>
        </p:txBody>
      </p:sp>
      <p:graphicFrame>
        <p:nvGraphicFramePr>
          <p:cNvPr id="20511" name="Group 31"/>
          <p:cNvGraphicFramePr>
            <a:graphicFrameLocks noGrp="1"/>
          </p:cNvGraphicFramePr>
          <p:nvPr>
            <p:ph idx="4294967295"/>
            <p:extLst/>
          </p:nvPr>
        </p:nvGraphicFramePr>
        <p:xfrm>
          <a:off x="698384" y="1448315"/>
          <a:ext cx="10667100" cy="4869650"/>
        </p:xfrm>
        <a:graphic>
          <a:graphicData uri="http://schemas.openxmlformats.org/drawingml/2006/table">
            <a:tbl>
              <a:tblPr/>
              <a:tblGrid>
                <a:gridCol w="3657291">
                  <a:extLst>
                    <a:ext uri="{9D8B030D-6E8A-4147-A177-3AD203B41FA5}">
                      <a16:colId xmlns:a16="http://schemas.microsoft.com/office/drawing/2014/main" val="20000"/>
                    </a:ext>
                  </a:extLst>
                </a:gridCol>
                <a:gridCol w="7009809">
                  <a:extLst>
                    <a:ext uri="{9D8B030D-6E8A-4147-A177-3AD203B41FA5}">
                      <a16:colId xmlns:a16="http://schemas.microsoft.com/office/drawing/2014/main" val="20001"/>
                    </a:ext>
                  </a:extLst>
                </a:gridCol>
              </a:tblGrid>
              <a:tr h="40052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700" b="1" i="0" u="none" strike="noStrike" cap="none" normalizeH="0" baseline="0" dirty="0">
                          <a:ln>
                            <a:noFill/>
                          </a:ln>
                          <a:solidFill>
                            <a:srgbClr val="000000"/>
                          </a:solidFill>
                          <a:effectLst/>
                          <a:latin typeface="Calibri" pitchFamily="34" charset="0"/>
                          <a:cs typeface="Times New Roman" pitchFamily="18" charset="0"/>
                        </a:rPr>
                        <a:t>Threat</a:t>
                      </a:r>
                    </a:p>
                  </a:txBody>
                  <a:tcPr marL="91432" marR="91432"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15000"/>
                        </a:lnSpc>
                        <a:spcBef>
                          <a:spcPct val="0"/>
                        </a:spcBef>
                        <a:spcAft>
                          <a:spcPct val="0"/>
                        </a:spcAft>
                        <a:buClrTx/>
                        <a:buSzTx/>
                        <a:buFontTx/>
                        <a:buNone/>
                        <a:tabLst/>
                      </a:pPr>
                      <a:r>
                        <a:rPr kumimoji="0" lang="en-US" sz="1700" b="1" i="0" u="none" strike="noStrike" cap="none" normalizeH="0" baseline="0" dirty="0">
                          <a:ln>
                            <a:noFill/>
                          </a:ln>
                          <a:solidFill>
                            <a:srgbClr val="000000"/>
                          </a:solidFill>
                          <a:effectLst/>
                          <a:latin typeface="Calibri" pitchFamily="34" charset="0"/>
                          <a:cs typeface="Times New Roman" pitchFamily="18" charset="0"/>
                        </a:rPr>
                        <a:t>Example Standard </a:t>
                      </a:r>
                      <a:r>
                        <a:rPr kumimoji="0" lang="en-US" sz="1700" b="1" i="0" u="none" strike="noStrike" cap="none" normalizeH="0" baseline="0" dirty="0">
                          <a:ln>
                            <a:noFill/>
                          </a:ln>
                          <a:solidFill>
                            <a:schemeClr val="tx1"/>
                          </a:solidFill>
                          <a:effectLst/>
                          <a:latin typeface="Calibri" pitchFamily="34" charset="0"/>
                          <a:cs typeface="Times New Roman" pitchFamily="18" charset="0"/>
                        </a:rPr>
                        <a:t>Mitigations</a:t>
                      </a:r>
                    </a:p>
                  </a:txBody>
                  <a:tcPr marL="91432" marR="91432" marT="0" marB="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51357">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Spoofing</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err="1">
                          <a:ln>
                            <a:noFill/>
                          </a:ln>
                          <a:solidFill>
                            <a:srgbClr val="000000"/>
                          </a:solidFill>
                          <a:effectLst/>
                          <a:latin typeface="Calibri" pitchFamily="34" charset="0"/>
                          <a:cs typeface="Times New Roman" pitchFamily="18" charset="0"/>
                        </a:rPr>
                        <a:t>IPsec</a:t>
                      </a:r>
                      <a:endParaRPr kumimoji="0" lang="en-US" sz="1500" b="0" i="0" u="none" strike="noStrike" cap="none" normalizeH="0" baseline="0" dirty="0">
                        <a:ln>
                          <a:noFill/>
                        </a:ln>
                        <a:solidFill>
                          <a:srgbClr val="000000"/>
                        </a:solidFill>
                        <a:effectLst/>
                        <a:latin typeface="Calibri" pitchFamily="34" charset="0"/>
                        <a:cs typeface="Times New Roman" pitchFamily="18" charset="0"/>
                      </a:endParaRP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Digital signatures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Message authentication codes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Hashes</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88518">
                <a:tc>
                  <a:txBody>
                    <a:bodyPr/>
                    <a:lstStyle/>
                    <a:p>
                      <a:pPr marL="0" marR="0" lvl="0" indent="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a:ln>
                            <a:noFill/>
                          </a:ln>
                          <a:solidFill>
                            <a:srgbClr val="000000"/>
                          </a:solidFill>
                          <a:effectLst/>
                          <a:latin typeface="Calibri" pitchFamily="34" charset="0"/>
                          <a:cs typeface="Times New Roman" pitchFamily="18" charset="0"/>
                        </a:rPr>
                        <a:t>Tampering</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ACLs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Digital signatures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Message Authentication Codes </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679">
                <a:tc>
                  <a:txBody>
                    <a:bodyPr/>
                    <a:lstStyle/>
                    <a:p>
                      <a:pPr marL="0" marR="0" lvl="0" indent="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Repudiation</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Strong Authentication</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Secure logging and auditing</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5679">
                <a:tc>
                  <a:txBody>
                    <a:bodyPr/>
                    <a:lstStyle/>
                    <a:p>
                      <a:pPr marL="0" marR="0" lvl="0" indent="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a:ln>
                            <a:noFill/>
                          </a:ln>
                          <a:solidFill>
                            <a:srgbClr val="000000"/>
                          </a:solidFill>
                          <a:effectLst/>
                          <a:latin typeface="Calibri" pitchFamily="34" charset="0"/>
                          <a:cs typeface="Times New Roman" pitchFamily="18" charset="0"/>
                        </a:rPr>
                        <a:t>Information Disclosure</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Encryption</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ACLs</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8518">
                <a:tc>
                  <a:txBody>
                    <a:bodyPr/>
                    <a:lstStyle/>
                    <a:p>
                      <a:pPr marL="0" marR="0" lvl="0" indent="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a:ln>
                            <a:noFill/>
                          </a:ln>
                          <a:solidFill>
                            <a:srgbClr val="000000"/>
                          </a:solidFill>
                          <a:effectLst/>
                          <a:latin typeface="Calibri" pitchFamily="34" charset="0"/>
                          <a:cs typeface="Times New Roman" pitchFamily="18" charset="0"/>
                        </a:rPr>
                        <a:t>Denial of Service</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ACLs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Quotas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High availability designs</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88518">
                <a:tc>
                  <a:txBody>
                    <a:bodyPr/>
                    <a:lstStyle/>
                    <a:p>
                      <a:pPr marL="0" marR="0" lvl="0" indent="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a:ln>
                            <a:noFill/>
                          </a:ln>
                          <a:solidFill>
                            <a:srgbClr val="000000"/>
                          </a:solidFill>
                          <a:effectLst/>
                          <a:latin typeface="Calibri" pitchFamily="34" charset="0"/>
                          <a:cs typeface="Times New Roman" pitchFamily="18" charset="0"/>
                        </a:rPr>
                        <a:t>Elevation of Privilege</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15000"/>
                        </a:lnSpc>
                        <a:spcBef>
                          <a:spcPts val="100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ACLs</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Group or role membership</a:t>
                      </a:r>
                    </a:p>
                    <a:p>
                      <a:pPr marL="342900" marR="0" lvl="0" indent="-342900" algn="l" defTabSz="914400" rtl="0" eaLnBrk="1" fontAlgn="base" latinLnBrk="0" hangingPunct="1">
                        <a:lnSpc>
                          <a:spcPct val="115000"/>
                        </a:lnSpc>
                        <a:spcBef>
                          <a:spcPct val="0"/>
                        </a:spcBef>
                        <a:spcAft>
                          <a:spcPct val="0"/>
                        </a:spcAft>
                        <a:buClrTx/>
                        <a:buSzTx/>
                        <a:buFontTx/>
                        <a:buNone/>
                        <a:tabLst/>
                      </a:pPr>
                      <a:r>
                        <a:rPr kumimoji="0" lang="en-US" sz="1500" b="0" i="0" u="none" strike="noStrike" cap="none" normalizeH="0" baseline="0" dirty="0">
                          <a:ln>
                            <a:noFill/>
                          </a:ln>
                          <a:solidFill>
                            <a:srgbClr val="000000"/>
                          </a:solidFill>
                          <a:effectLst/>
                          <a:latin typeface="Calibri" pitchFamily="34" charset="0"/>
                          <a:cs typeface="Times New Roman" pitchFamily="18" charset="0"/>
                        </a:rPr>
                        <a:t>Input validation</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6" name="Content Placeholder 2"/>
          <p:cNvSpPr txBox="1">
            <a:spLocks/>
          </p:cNvSpPr>
          <p:nvPr/>
        </p:nvSpPr>
        <p:spPr bwMode="auto">
          <a:xfrm>
            <a:off x="610064" y="5715001"/>
            <a:ext cx="10971874" cy="792163"/>
          </a:xfrm>
          <a:prstGeom prst="rect">
            <a:avLst/>
          </a:prstGeom>
          <a:noFill/>
          <a:ln w="9525">
            <a:noFill/>
            <a:miter lim="800000"/>
            <a:headEnd/>
            <a:tailEnd/>
          </a:ln>
        </p:spPr>
        <p:txBody>
          <a:bodyPr lIns="108846" tIns="54423" rIns="108846" bIns="54423"/>
          <a:lstStyle/>
          <a:p>
            <a:pPr marL="408186" indent="-408186" eaLnBrk="0" hangingPunct="0">
              <a:spcBef>
                <a:spcPct val="20000"/>
              </a:spcBef>
              <a:buFont typeface="Arial" charset="0"/>
              <a:buChar char="•"/>
              <a:defRPr/>
            </a:pPr>
            <a:endParaRPr lang="en-US" sz="1500" dirty="0"/>
          </a:p>
        </p:txBody>
      </p:sp>
    </p:spTree>
    <p:extLst>
      <p:ext uri="{BB962C8B-B14F-4D97-AF65-F5344CB8AC3E}">
        <p14:creationId xmlns:p14="http://schemas.microsoft.com/office/powerpoint/2010/main" val="38885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Attack Surface Reduction</a:t>
            </a:r>
            <a:endParaRPr lang="en-US" dirty="0"/>
          </a:p>
        </p:txBody>
      </p:sp>
      <p:sp>
        <p:nvSpPr>
          <p:cNvPr id="7171" name="Content Placeholder 2"/>
          <p:cNvSpPr>
            <a:spLocks noGrp="1"/>
          </p:cNvSpPr>
          <p:nvPr>
            <p:ph idx="1"/>
          </p:nvPr>
        </p:nvSpPr>
        <p:spPr/>
        <p:txBody>
          <a:bodyPr/>
          <a:lstStyle/>
          <a:p>
            <a:r>
              <a:rPr lang="en-US" b="1" dirty="0"/>
              <a:t>Attack Surface</a:t>
            </a:r>
            <a:r>
              <a:rPr lang="en-US" dirty="0"/>
              <a:t>: Any part of an application that is accessible by a human or another program</a:t>
            </a:r>
          </a:p>
          <a:p>
            <a:pPr lvl="1"/>
            <a:r>
              <a:rPr lang="en-US" dirty="0"/>
              <a:t>Each one of these can be potentially exploited by a malicious user</a:t>
            </a:r>
          </a:p>
          <a:p>
            <a:r>
              <a:rPr lang="en-US" b="1" dirty="0"/>
              <a:t>Attack Surface Reduction</a:t>
            </a:r>
            <a:r>
              <a:rPr lang="en-US" dirty="0"/>
              <a:t>: Minimize the number of exposed attack surface points a malicious user can discover and attempt to exploit</a:t>
            </a:r>
          </a:p>
        </p:txBody>
      </p:sp>
    </p:spTree>
    <p:extLst>
      <p:ext uri="{BB962C8B-B14F-4D97-AF65-F5344CB8AC3E}">
        <p14:creationId xmlns:p14="http://schemas.microsoft.com/office/powerpoint/2010/main" val="142103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Defense In Depth</a:t>
            </a:r>
            <a:endParaRPr lang="en-US" dirty="0"/>
          </a:p>
        </p:txBody>
      </p:sp>
      <p:sp>
        <p:nvSpPr>
          <p:cNvPr id="21507" name="Content Placeholder 2"/>
          <p:cNvSpPr>
            <a:spLocks noGrp="1"/>
          </p:cNvSpPr>
          <p:nvPr>
            <p:ph idx="1"/>
          </p:nvPr>
        </p:nvSpPr>
        <p:spPr/>
        <p:txBody>
          <a:bodyPr>
            <a:normAutofit/>
          </a:bodyPr>
          <a:lstStyle/>
          <a:p>
            <a:r>
              <a:rPr lang="en-US" dirty="0"/>
              <a:t>Assume that software and hardware will fail at some point</a:t>
            </a:r>
          </a:p>
          <a:p>
            <a:pPr lvl="1"/>
            <a:r>
              <a:rPr lang="en-US" dirty="0"/>
              <a:t>Trusted applications: security and privacy features and mechanisms</a:t>
            </a:r>
          </a:p>
          <a:p>
            <a:r>
              <a:rPr lang="en-US" dirty="0"/>
              <a:t>To many applications today can be compromised when single, and often only, layer of defense is breached (firewall)</a:t>
            </a:r>
          </a:p>
          <a:p>
            <a:r>
              <a:rPr lang="en-US" dirty="0"/>
              <a:t>If one defense layer is breached, what other defense layers (if any) provide additional protection to the application?</a:t>
            </a:r>
          </a:p>
        </p:txBody>
      </p:sp>
    </p:spTree>
    <p:extLst>
      <p:ext uri="{BB962C8B-B14F-4D97-AF65-F5344CB8AC3E}">
        <p14:creationId xmlns:p14="http://schemas.microsoft.com/office/powerpoint/2010/main" val="10439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Least Privilege</a:t>
            </a:r>
            <a:endParaRPr lang="en-US" dirty="0"/>
          </a:p>
        </p:txBody>
      </p:sp>
      <p:sp>
        <p:nvSpPr>
          <p:cNvPr id="23555" name="Content Placeholder 2"/>
          <p:cNvSpPr>
            <a:spLocks noGrp="1"/>
          </p:cNvSpPr>
          <p:nvPr>
            <p:ph idx="1"/>
          </p:nvPr>
        </p:nvSpPr>
        <p:spPr/>
        <p:txBody>
          <a:bodyPr/>
          <a:lstStyle/>
          <a:p>
            <a:r>
              <a:rPr lang="en-US"/>
              <a:t>Assume that all applications can and will be compromised</a:t>
            </a:r>
          </a:p>
          <a:p>
            <a:r>
              <a:rPr lang="en-US"/>
              <a:t>If an application is compromised, then the potential damage that the malicious person can inflict is contained and minimized accordingly</a:t>
            </a:r>
            <a:endParaRPr lang="en-US" dirty="0"/>
          </a:p>
        </p:txBody>
      </p:sp>
    </p:spTree>
    <p:extLst>
      <p:ext uri="{BB962C8B-B14F-4D97-AF65-F5344CB8AC3E}">
        <p14:creationId xmlns:p14="http://schemas.microsoft.com/office/powerpoint/2010/main" val="139295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Secure Defaults</a:t>
            </a:r>
            <a:endParaRPr lang="en-US" dirty="0"/>
          </a:p>
        </p:txBody>
      </p:sp>
      <p:sp>
        <p:nvSpPr>
          <p:cNvPr id="26627" name="Content Placeholder 2"/>
          <p:cNvSpPr>
            <a:spLocks noGrp="1"/>
          </p:cNvSpPr>
          <p:nvPr>
            <p:ph idx="1"/>
          </p:nvPr>
        </p:nvSpPr>
        <p:spPr/>
        <p:txBody>
          <a:bodyPr/>
          <a:lstStyle/>
          <a:p>
            <a:r>
              <a:rPr lang="en-US"/>
              <a:t>Deploy applications in more secure configurations by default.</a:t>
            </a:r>
          </a:p>
          <a:p>
            <a:r>
              <a:rPr lang="en-US"/>
              <a:t>Helps to better ensure that customers get safer experience with your application out of the box, not after extensive configuration</a:t>
            </a:r>
          </a:p>
          <a:p>
            <a:r>
              <a:rPr lang="en-US"/>
              <a:t>It is up to the user to reduce security and privacy levels</a:t>
            </a:r>
            <a:endParaRPr lang="en-US" dirty="0"/>
          </a:p>
        </p:txBody>
      </p:sp>
    </p:spTree>
    <p:extLst>
      <p:ext uri="{BB962C8B-B14F-4D97-AF65-F5344CB8AC3E}">
        <p14:creationId xmlns:p14="http://schemas.microsoft.com/office/powerpoint/2010/main" val="157466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Input Validation Tips</a:t>
            </a:r>
            <a:endParaRPr lang="en-US" dirty="0"/>
          </a:p>
        </p:txBody>
      </p:sp>
      <p:sp>
        <p:nvSpPr>
          <p:cNvPr id="7171" name="Content Placeholder 2"/>
          <p:cNvSpPr>
            <a:spLocks noGrp="1"/>
          </p:cNvSpPr>
          <p:nvPr>
            <p:ph idx="1"/>
          </p:nvPr>
        </p:nvSpPr>
        <p:spPr/>
        <p:txBody>
          <a:bodyPr>
            <a:normAutofit/>
          </a:bodyPr>
          <a:lstStyle/>
          <a:p>
            <a:r>
              <a:rPr lang="en-US"/>
              <a:t>“All input is evil, until proven otherwise”</a:t>
            </a:r>
          </a:p>
          <a:p>
            <a:r>
              <a:rPr lang="en-US"/>
              <a:t>Validate input that crosses trust boundaries</a:t>
            </a:r>
          </a:p>
          <a:p>
            <a:r>
              <a:rPr lang="en-US"/>
              <a:t>Validate inputs against expected data:</a:t>
            </a:r>
          </a:p>
          <a:p>
            <a:pPr lvl="1"/>
            <a:r>
              <a:rPr lang="en-US"/>
              <a:t>Format</a:t>
            </a:r>
          </a:p>
          <a:p>
            <a:pPr lvl="1"/>
            <a:r>
              <a:rPr lang="en-US"/>
              <a:t>Length</a:t>
            </a:r>
          </a:p>
          <a:p>
            <a:pPr lvl="1"/>
            <a:r>
              <a:rPr lang="en-US"/>
              <a:t>Type</a:t>
            </a:r>
          </a:p>
          <a:p>
            <a:pPr lvl="1"/>
            <a:r>
              <a:rPr lang="en-US"/>
              <a:t>Range</a:t>
            </a:r>
            <a:endParaRPr lang="en-US" dirty="0"/>
          </a:p>
        </p:txBody>
      </p:sp>
    </p:spTree>
    <p:extLst>
      <p:ext uri="{BB962C8B-B14F-4D97-AF65-F5344CB8AC3E}">
        <p14:creationId xmlns:p14="http://schemas.microsoft.com/office/powerpoint/2010/main" val="8917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Threats</a:t>
            </a:r>
          </a:p>
        </p:txBody>
      </p:sp>
      <p:sp>
        <p:nvSpPr>
          <p:cNvPr id="5" name="Line 2"/>
          <p:cNvSpPr>
            <a:spLocks noChangeShapeType="1"/>
          </p:cNvSpPr>
          <p:nvPr/>
        </p:nvSpPr>
        <p:spPr bwMode="auto">
          <a:xfrm flipH="1">
            <a:off x="3200695" y="5364517"/>
            <a:ext cx="4948076" cy="0"/>
          </a:xfrm>
          <a:prstGeom prst="line">
            <a:avLst/>
          </a:prstGeom>
          <a:noFill/>
          <a:ln w="28575">
            <a:solidFill>
              <a:schemeClr val="tx2"/>
            </a:solidFill>
            <a:round/>
            <a:headEnd type="none" w="sm" len="sm"/>
            <a:tailEnd type="none" w="sm" len="sm"/>
          </a:ln>
        </p:spPr>
        <p:txBody>
          <a:bodyPr>
            <a:noAutofit/>
          </a:bodyPr>
          <a:lstStyle/>
          <a:p>
            <a:endParaRPr lang="en-US" sz="1500"/>
          </a:p>
        </p:txBody>
      </p:sp>
      <p:sp>
        <p:nvSpPr>
          <p:cNvPr id="6" name="Line 3"/>
          <p:cNvSpPr>
            <a:spLocks noChangeShapeType="1"/>
          </p:cNvSpPr>
          <p:nvPr/>
        </p:nvSpPr>
        <p:spPr bwMode="auto">
          <a:xfrm flipH="1">
            <a:off x="3209953" y="1708681"/>
            <a:ext cx="13227" cy="3651868"/>
          </a:xfrm>
          <a:prstGeom prst="line">
            <a:avLst/>
          </a:prstGeom>
          <a:noFill/>
          <a:ln w="28575">
            <a:solidFill>
              <a:schemeClr val="tx2"/>
            </a:solidFill>
            <a:round/>
            <a:headEnd type="none" w="sm" len="sm"/>
            <a:tailEnd type="none" w="sm" len="sm"/>
          </a:ln>
        </p:spPr>
        <p:txBody>
          <a:bodyPr>
            <a:noAutofit/>
          </a:bodyPr>
          <a:lstStyle/>
          <a:p>
            <a:endParaRPr lang="en-US" sz="1500"/>
          </a:p>
        </p:txBody>
      </p:sp>
      <p:sp>
        <p:nvSpPr>
          <p:cNvPr id="7" name="Rectangle 4"/>
          <p:cNvSpPr>
            <a:spLocks noChangeArrowheads="1"/>
          </p:cNvSpPr>
          <p:nvPr/>
        </p:nvSpPr>
        <p:spPr bwMode="auto">
          <a:xfrm>
            <a:off x="4213853" y="2635865"/>
            <a:ext cx="2703520" cy="900733"/>
          </a:xfrm>
          <a:prstGeom prst="rect">
            <a:avLst/>
          </a:prstGeom>
          <a:solidFill>
            <a:srgbClr val="99CCFF">
              <a:alpha val="74901"/>
            </a:srgbClr>
          </a:solidFill>
          <a:ln w="9525" algn="ctr">
            <a:noFill/>
            <a:miter lim="800000"/>
            <a:headEnd/>
            <a:tailEnd/>
          </a:ln>
        </p:spPr>
        <p:txBody>
          <a:bodyPr anchor="ctr">
            <a:noAutofit/>
          </a:bodyPr>
          <a:lstStyle/>
          <a:p>
            <a:endParaRPr lang="en-US" sz="1500" b="1"/>
          </a:p>
        </p:txBody>
      </p:sp>
      <p:sp>
        <p:nvSpPr>
          <p:cNvPr id="8" name="Rectangle 5"/>
          <p:cNvSpPr>
            <a:spLocks noChangeArrowheads="1"/>
          </p:cNvSpPr>
          <p:nvPr/>
        </p:nvSpPr>
        <p:spPr bwMode="auto">
          <a:xfrm>
            <a:off x="3213921" y="3537921"/>
            <a:ext cx="3687580" cy="924541"/>
          </a:xfrm>
          <a:prstGeom prst="rect">
            <a:avLst/>
          </a:prstGeom>
          <a:solidFill>
            <a:srgbClr val="99CCFF">
              <a:alpha val="74901"/>
            </a:srgbClr>
          </a:solidFill>
          <a:ln w="9525" algn="ctr">
            <a:noFill/>
            <a:miter lim="800000"/>
            <a:headEnd/>
            <a:tailEnd/>
          </a:ln>
        </p:spPr>
        <p:txBody>
          <a:bodyPr anchor="ctr">
            <a:noAutofit/>
          </a:bodyPr>
          <a:lstStyle/>
          <a:p>
            <a:endParaRPr lang="en-US" sz="1500" b="1"/>
          </a:p>
        </p:txBody>
      </p:sp>
      <p:sp>
        <p:nvSpPr>
          <p:cNvPr id="9" name="Rectangle 6"/>
          <p:cNvSpPr>
            <a:spLocks noChangeArrowheads="1"/>
          </p:cNvSpPr>
          <p:nvPr/>
        </p:nvSpPr>
        <p:spPr bwMode="auto">
          <a:xfrm>
            <a:off x="3213921" y="3536598"/>
            <a:ext cx="998609" cy="1814692"/>
          </a:xfrm>
          <a:prstGeom prst="rect">
            <a:avLst/>
          </a:prstGeom>
          <a:solidFill>
            <a:srgbClr val="99CCFF">
              <a:alpha val="74901"/>
            </a:srgbClr>
          </a:solidFill>
          <a:ln w="9525" algn="ctr">
            <a:noFill/>
            <a:miter lim="800000"/>
            <a:headEnd/>
            <a:tailEnd/>
          </a:ln>
        </p:spPr>
        <p:txBody>
          <a:bodyPr anchor="ctr">
            <a:noAutofit/>
          </a:bodyPr>
          <a:lstStyle/>
          <a:p>
            <a:endParaRPr lang="en-US" sz="1500" b="1"/>
          </a:p>
        </p:txBody>
      </p:sp>
      <p:sp>
        <p:nvSpPr>
          <p:cNvPr id="10" name="Rectangle 7"/>
          <p:cNvSpPr>
            <a:spLocks noChangeArrowheads="1"/>
          </p:cNvSpPr>
          <p:nvPr/>
        </p:nvSpPr>
        <p:spPr bwMode="auto">
          <a:xfrm>
            <a:off x="3209953" y="3557761"/>
            <a:ext cx="998610" cy="181469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nchor="ctr">
            <a:noAutofit/>
          </a:bodyPr>
          <a:lstStyle/>
          <a:p>
            <a:endParaRPr lang="en-US" sz="1500" b="1"/>
          </a:p>
        </p:txBody>
      </p:sp>
      <p:sp>
        <p:nvSpPr>
          <p:cNvPr id="11" name="Rectangle 9"/>
          <p:cNvSpPr>
            <a:spLocks noChangeArrowheads="1"/>
          </p:cNvSpPr>
          <p:nvPr/>
        </p:nvSpPr>
        <p:spPr bwMode="auto">
          <a:xfrm>
            <a:off x="5900246" y="3536599"/>
            <a:ext cx="1006546" cy="1806756"/>
          </a:xfrm>
          <a:prstGeom prst="rect">
            <a:avLst/>
          </a:prstGeom>
          <a:solidFill>
            <a:srgbClr val="99CCFF">
              <a:alpha val="74901"/>
            </a:srgbClr>
          </a:solidFill>
          <a:ln w="9525" algn="ctr">
            <a:noFill/>
            <a:miter lim="800000"/>
            <a:headEnd/>
            <a:tailEnd/>
          </a:ln>
        </p:spPr>
        <p:txBody>
          <a:bodyPr anchor="ctr">
            <a:noAutofit/>
          </a:bodyPr>
          <a:lstStyle/>
          <a:p>
            <a:endParaRPr lang="en-US" sz="1500" b="1"/>
          </a:p>
        </p:txBody>
      </p:sp>
      <p:grpSp>
        <p:nvGrpSpPr>
          <p:cNvPr id="12" name="Group 10"/>
          <p:cNvGrpSpPr>
            <a:grpSpLocks/>
          </p:cNvGrpSpPr>
          <p:nvPr/>
        </p:nvGrpSpPr>
        <p:grpSpPr bwMode="auto">
          <a:xfrm>
            <a:off x="1452136" y="1983794"/>
            <a:ext cx="1772367" cy="3129441"/>
            <a:chOff x="144" y="1123"/>
            <a:chExt cx="1340" cy="1980"/>
          </a:xfrm>
        </p:grpSpPr>
        <p:sp>
          <p:nvSpPr>
            <p:cNvPr id="13" name="Text Box 11"/>
            <p:cNvSpPr txBox="1">
              <a:spLocks noChangeArrowheads="1"/>
            </p:cNvSpPr>
            <p:nvPr/>
          </p:nvSpPr>
          <p:spPr bwMode="auto">
            <a:xfrm>
              <a:off x="144" y="1123"/>
              <a:ext cx="1322" cy="221"/>
            </a:xfrm>
            <a:prstGeom prst="rect">
              <a:avLst/>
            </a:prstGeom>
            <a:noFill/>
            <a:ln w="9525" algn="ctr">
              <a:noFill/>
              <a:miter lim="800000"/>
              <a:headEnd/>
              <a:tailEnd/>
            </a:ln>
            <a:effectLst/>
          </p:spPr>
          <p:txBody>
            <a:bodyPr wrap="none">
              <a:spAutoFit/>
            </a:bodyPr>
            <a:lstStyle/>
            <a:p>
              <a:pPr eaLnBrk="0" hangingPunct="0">
                <a:defRPr/>
              </a:pPr>
              <a:r>
                <a:rPr lang="en-US" sz="1666" dirty="0"/>
                <a:t>National Interest</a:t>
              </a:r>
            </a:p>
          </p:txBody>
        </p:sp>
        <p:sp>
          <p:nvSpPr>
            <p:cNvPr id="14" name="Text Box 12"/>
            <p:cNvSpPr txBox="1">
              <a:spLocks noChangeArrowheads="1"/>
            </p:cNvSpPr>
            <p:nvPr/>
          </p:nvSpPr>
          <p:spPr bwMode="auto">
            <a:xfrm>
              <a:off x="338" y="1708"/>
              <a:ext cx="1109" cy="221"/>
            </a:xfrm>
            <a:prstGeom prst="rect">
              <a:avLst/>
            </a:prstGeom>
            <a:noFill/>
            <a:ln w="9525" algn="ctr">
              <a:noFill/>
              <a:miter lim="800000"/>
              <a:headEnd/>
              <a:tailEnd/>
            </a:ln>
            <a:effectLst/>
          </p:spPr>
          <p:txBody>
            <a:bodyPr wrap="none">
              <a:spAutoFit/>
            </a:bodyPr>
            <a:lstStyle/>
            <a:p>
              <a:pPr eaLnBrk="0" hangingPunct="0">
                <a:defRPr/>
              </a:pPr>
              <a:r>
                <a:rPr lang="en-US" sz="1666" dirty="0"/>
                <a:t>Personal Gain</a:t>
              </a:r>
            </a:p>
          </p:txBody>
        </p:sp>
        <p:sp>
          <p:nvSpPr>
            <p:cNvPr id="15" name="Text Box 13"/>
            <p:cNvSpPr txBox="1">
              <a:spLocks noChangeArrowheads="1"/>
            </p:cNvSpPr>
            <p:nvPr/>
          </p:nvSpPr>
          <p:spPr bwMode="auto">
            <a:xfrm>
              <a:off x="280" y="2294"/>
              <a:ext cx="1166" cy="221"/>
            </a:xfrm>
            <a:prstGeom prst="rect">
              <a:avLst/>
            </a:prstGeom>
            <a:noFill/>
            <a:ln w="9525" algn="ctr">
              <a:noFill/>
              <a:miter lim="800000"/>
              <a:headEnd/>
              <a:tailEnd/>
            </a:ln>
            <a:effectLst/>
          </p:spPr>
          <p:txBody>
            <a:bodyPr wrap="none">
              <a:spAutoFit/>
            </a:bodyPr>
            <a:lstStyle/>
            <a:p>
              <a:pPr eaLnBrk="0" hangingPunct="0">
                <a:defRPr/>
              </a:pPr>
              <a:r>
                <a:rPr lang="en-US" sz="1666" dirty="0"/>
                <a:t>Personal Fame</a:t>
              </a:r>
            </a:p>
          </p:txBody>
        </p:sp>
        <p:sp>
          <p:nvSpPr>
            <p:cNvPr id="16" name="Text Box 14"/>
            <p:cNvSpPr txBox="1">
              <a:spLocks noChangeArrowheads="1"/>
            </p:cNvSpPr>
            <p:nvPr/>
          </p:nvSpPr>
          <p:spPr bwMode="auto">
            <a:xfrm>
              <a:off x="724" y="2882"/>
              <a:ext cx="760" cy="221"/>
            </a:xfrm>
            <a:prstGeom prst="rect">
              <a:avLst/>
            </a:prstGeom>
            <a:noFill/>
            <a:ln w="9525" algn="ctr">
              <a:noFill/>
              <a:miter lim="800000"/>
              <a:headEnd/>
              <a:tailEnd/>
            </a:ln>
            <a:effectLst/>
          </p:spPr>
          <p:txBody>
            <a:bodyPr wrap="none">
              <a:spAutoFit/>
            </a:bodyPr>
            <a:lstStyle/>
            <a:p>
              <a:pPr eaLnBrk="0" hangingPunct="0">
                <a:defRPr/>
              </a:pPr>
              <a:r>
                <a:rPr lang="en-US" sz="1666" dirty="0"/>
                <a:t>Curiosity</a:t>
              </a:r>
            </a:p>
          </p:txBody>
        </p:sp>
      </p:grpSp>
      <p:sp>
        <p:nvSpPr>
          <p:cNvPr id="17" name="Text Box 15"/>
          <p:cNvSpPr txBox="1">
            <a:spLocks noChangeArrowheads="1"/>
          </p:cNvSpPr>
          <p:nvPr/>
        </p:nvSpPr>
        <p:spPr bwMode="auto">
          <a:xfrm>
            <a:off x="4425479" y="5461071"/>
            <a:ext cx="1605248" cy="348685"/>
          </a:xfrm>
          <a:prstGeom prst="rect">
            <a:avLst/>
          </a:prstGeom>
          <a:noFill/>
          <a:ln w="9525" algn="ctr">
            <a:noFill/>
            <a:miter lim="800000"/>
            <a:headEnd/>
            <a:tailEnd/>
          </a:ln>
          <a:effectLst/>
        </p:spPr>
        <p:txBody>
          <a:bodyPr wrap="none">
            <a:spAutoFit/>
          </a:bodyPr>
          <a:lstStyle/>
          <a:p>
            <a:pPr eaLnBrk="0" hangingPunct="0">
              <a:defRPr/>
            </a:pPr>
            <a:r>
              <a:rPr lang="en-US" sz="1666" dirty="0"/>
              <a:t>Undergraduate</a:t>
            </a:r>
          </a:p>
        </p:txBody>
      </p:sp>
      <p:sp>
        <p:nvSpPr>
          <p:cNvPr id="18" name="Text Box 16"/>
          <p:cNvSpPr txBox="1">
            <a:spLocks noChangeArrowheads="1"/>
          </p:cNvSpPr>
          <p:nvPr/>
        </p:nvSpPr>
        <p:spPr bwMode="auto">
          <a:xfrm>
            <a:off x="6052352" y="5467685"/>
            <a:ext cx="779124" cy="348685"/>
          </a:xfrm>
          <a:prstGeom prst="rect">
            <a:avLst/>
          </a:prstGeom>
          <a:noFill/>
          <a:ln w="9525" algn="ctr">
            <a:noFill/>
            <a:miter lim="800000"/>
            <a:headEnd/>
            <a:tailEnd/>
          </a:ln>
          <a:effectLst/>
        </p:spPr>
        <p:txBody>
          <a:bodyPr wrap="none">
            <a:spAutoFit/>
          </a:bodyPr>
          <a:lstStyle/>
          <a:p>
            <a:pPr eaLnBrk="0" hangingPunct="0">
              <a:defRPr/>
            </a:pPr>
            <a:r>
              <a:rPr lang="en-US" sz="1666" dirty="0"/>
              <a:t>Expert</a:t>
            </a:r>
          </a:p>
        </p:txBody>
      </p:sp>
      <p:sp>
        <p:nvSpPr>
          <p:cNvPr id="19" name="Text Box 17"/>
          <p:cNvSpPr txBox="1">
            <a:spLocks noChangeArrowheads="1"/>
          </p:cNvSpPr>
          <p:nvPr/>
        </p:nvSpPr>
        <p:spPr bwMode="auto">
          <a:xfrm>
            <a:off x="6897533" y="5470330"/>
            <a:ext cx="1061509" cy="348685"/>
          </a:xfrm>
          <a:prstGeom prst="rect">
            <a:avLst/>
          </a:prstGeom>
          <a:noFill/>
          <a:ln w="9525" algn="ctr">
            <a:noFill/>
            <a:miter lim="800000"/>
            <a:headEnd/>
            <a:tailEnd/>
          </a:ln>
          <a:effectLst/>
        </p:spPr>
        <p:txBody>
          <a:bodyPr wrap="none">
            <a:spAutoFit/>
          </a:bodyPr>
          <a:lstStyle/>
          <a:p>
            <a:pPr eaLnBrk="0" hangingPunct="0">
              <a:defRPr/>
            </a:pPr>
            <a:r>
              <a:rPr lang="en-US" sz="1666" dirty="0"/>
              <a:t>Specialist</a:t>
            </a:r>
          </a:p>
        </p:txBody>
      </p:sp>
      <p:sp>
        <p:nvSpPr>
          <p:cNvPr id="20" name="Text Box 18"/>
          <p:cNvSpPr txBox="1">
            <a:spLocks noChangeArrowheads="1"/>
          </p:cNvSpPr>
          <p:nvPr/>
        </p:nvSpPr>
        <p:spPr bwMode="auto">
          <a:xfrm>
            <a:off x="270413" y="3197929"/>
            <a:ext cx="1555450" cy="669403"/>
          </a:xfrm>
          <a:prstGeom prst="wedgeRoundRectCallout">
            <a:avLst>
              <a:gd name="adj1" fmla="val 150279"/>
              <a:gd name="adj2" fmla="val 80795"/>
              <a:gd name="adj3" fmla="val 16667"/>
            </a:avLst>
          </a:prstGeom>
          <a:solidFill>
            <a:srgbClr val="FFFF00"/>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pPr algn="ctr" eaLnBrk="0" hangingPunct="0">
              <a:defRPr/>
            </a:pPr>
            <a:r>
              <a:rPr lang="en-US" sz="1666" b="1" dirty="0">
                <a:solidFill>
                  <a:srgbClr val="FF9900"/>
                </a:solidFill>
              </a:rPr>
              <a:t>Largest area by volume</a:t>
            </a:r>
          </a:p>
        </p:txBody>
      </p:sp>
      <p:sp>
        <p:nvSpPr>
          <p:cNvPr id="21" name="Text Box 19"/>
          <p:cNvSpPr txBox="1">
            <a:spLocks noChangeArrowheads="1"/>
          </p:cNvSpPr>
          <p:nvPr/>
        </p:nvSpPr>
        <p:spPr bwMode="auto">
          <a:xfrm>
            <a:off x="2682168" y="1451464"/>
            <a:ext cx="2506443" cy="385779"/>
          </a:xfrm>
          <a:prstGeom prst="wedgeRoundRectCallout">
            <a:avLst>
              <a:gd name="adj1" fmla="val 52131"/>
              <a:gd name="adj2" fmla="val 280480"/>
              <a:gd name="adj3" fmla="val 16667"/>
            </a:avLst>
          </a:prstGeom>
          <a:solidFill>
            <a:srgbClr val="FFFF00"/>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defPPr>
              <a:defRPr lang="en-US"/>
            </a:defPPr>
            <a:lvl1pPr algn="r" eaLnBrk="0" hangingPunct="0">
              <a:defRPr sz="1666" b="1">
                <a:solidFill>
                  <a:srgbClr val="FF99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Largest area by £ lost</a:t>
            </a:r>
          </a:p>
        </p:txBody>
      </p:sp>
      <p:sp>
        <p:nvSpPr>
          <p:cNvPr id="22" name="Rectangle 20"/>
          <p:cNvSpPr>
            <a:spLocks noChangeArrowheads="1"/>
          </p:cNvSpPr>
          <p:nvPr/>
        </p:nvSpPr>
        <p:spPr bwMode="auto">
          <a:xfrm>
            <a:off x="4213853" y="2635865"/>
            <a:ext cx="2703520" cy="900733"/>
          </a:xfrm>
          <a:prstGeom prst="rect">
            <a:avLst/>
          </a:prstGeom>
          <a:ln>
            <a:headEnd/>
            <a:tailEnd/>
          </a:ln>
        </p:spPr>
        <p:style>
          <a:lnRef idx="3">
            <a:schemeClr val="lt1"/>
          </a:lnRef>
          <a:fillRef idx="1">
            <a:schemeClr val="accent1"/>
          </a:fillRef>
          <a:effectRef idx="1">
            <a:schemeClr val="accent1"/>
          </a:effectRef>
          <a:fontRef idx="minor">
            <a:schemeClr val="lt1"/>
          </a:fontRef>
        </p:style>
        <p:txBody>
          <a:bodyPr anchor="ctr">
            <a:noAutofit/>
          </a:bodyPr>
          <a:lstStyle/>
          <a:p>
            <a:endParaRPr lang="en-US" sz="1500" b="1"/>
          </a:p>
        </p:txBody>
      </p:sp>
      <p:sp>
        <p:nvSpPr>
          <p:cNvPr id="23" name="Rectangle 21"/>
          <p:cNvSpPr>
            <a:spLocks noChangeArrowheads="1"/>
          </p:cNvSpPr>
          <p:nvPr/>
        </p:nvSpPr>
        <p:spPr bwMode="auto">
          <a:xfrm>
            <a:off x="3209953" y="3557761"/>
            <a:ext cx="998610" cy="1814692"/>
          </a:xfrm>
          <a:prstGeom prst="rect">
            <a:avLst/>
          </a:prstGeom>
          <a:noFill/>
          <a:ln w="38100" algn="ctr">
            <a:solidFill>
              <a:srgbClr val="FF9900"/>
            </a:solidFill>
            <a:miter lim="800000"/>
            <a:headEnd/>
            <a:tailEnd/>
          </a:ln>
        </p:spPr>
        <p:txBody>
          <a:bodyPr anchor="ctr">
            <a:noAutofit/>
          </a:bodyPr>
          <a:lstStyle/>
          <a:p>
            <a:endParaRPr lang="en-US" sz="1500" b="1"/>
          </a:p>
        </p:txBody>
      </p:sp>
      <p:pic>
        <p:nvPicPr>
          <p:cNvPr id="24" name="Picture 22" descr="OS54068"/>
          <p:cNvPicPr>
            <a:picLocks noChangeAspect="1" noChangeArrowheads="1"/>
          </p:cNvPicPr>
          <p:nvPr/>
        </p:nvPicPr>
        <p:blipFill>
          <a:blip r:embed="rId3"/>
          <a:srcRect/>
          <a:stretch>
            <a:fillRect/>
          </a:stretch>
        </p:blipFill>
        <p:spPr bwMode="auto">
          <a:xfrm>
            <a:off x="3325025" y="3478402"/>
            <a:ext cx="833277" cy="985382"/>
          </a:xfrm>
          <a:prstGeom prst="rect">
            <a:avLst/>
          </a:prstGeom>
          <a:noFill/>
          <a:ln w="9525">
            <a:noFill/>
            <a:miter lim="800000"/>
            <a:headEnd/>
            <a:tailEnd/>
          </a:ln>
        </p:spPr>
      </p:pic>
      <p:pic>
        <p:nvPicPr>
          <p:cNvPr id="25" name="Picture 23" descr="OS54038"/>
          <p:cNvPicPr>
            <a:picLocks noChangeAspect="1" noChangeArrowheads="1"/>
          </p:cNvPicPr>
          <p:nvPr/>
        </p:nvPicPr>
        <p:blipFill>
          <a:blip r:embed="rId4"/>
          <a:srcRect/>
          <a:stretch>
            <a:fillRect/>
          </a:stretch>
        </p:blipFill>
        <p:spPr bwMode="auto">
          <a:xfrm>
            <a:off x="3375286" y="4379133"/>
            <a:ext cx="723495" cy="978770"/>
          </a:xfrm>
          <a:prstGeom prst="rect">
            <a:avLst/>
          </a:prstGeom>
          <a:noFill/>
          <a:ln w="9525">
            <a:noFill/>
            <a:miter lim="800000"/>
            <a:headEnd/>
            <a:tailEnd/>
          </a:ln>
        </p:spPr>
      </p:pic>
      <p:pic>
        <p:nvPicPr>
          <p:cNvPr id="26" name="Picture 24" descr="OS54068_grey"/>
          <p:cNvPicPr>
            <a:picLocks noChangeAspect="1" noChangeArrowheads="1"/>
          </p:cNvPicPr>
          <p:nvPr/>
        </p:nvPicPr>
        <p:blipFill>
          <a:blip r:embed="rId5"/>
          <a:srcRect/>
          <a:stretch>
            <a:fillRect/>
          </a:stretch>
        </p:blipFill>
        <p:spPr bwMode="auto">
          <a:xfrm>
            <a:off x="3325025" y="3478402"/>
            <a:ext cx="837244" cy="991996"/>
          </a:xfrm>
          <a:prstGeom prst="rect">
            <a:avLst/>
          </a:prstGeom>
          <a:noFill/>
          <a:ln w="9525">
            <a:noFill/>
            <a:miter lim="800000"/>
            <a:headEnd/>
            <a:tailEnd/>
          </a:ln>
        </p:spPr>
      </p:pic>
      <p:pic>
        <p:nvPicPr>
          <p:cNvPr id="27" name="Picture 25" descr="OS54038_grey"/>
          <p:cNvPicPr>
            <a:picLocks noChangeAspect="1" noChangeArrowheads="1"/>
          </p:cNvPicPr>
          <p:nvPr/>
        </p:nvPicPr>
        <p:blipFill>
          <a:blip r:embed="rId6"/>
          <a:srcRect/>
          <a:stretch>
            <a:fillRect/>
          </a:stretch>
        </p:blipFill>
        <p:spPr bwMode="auto">
          <a:xfrm>
            <a:off x="3375286" y="4379134"/>
            <a:ext cx="731431" cy="991996"/>
          </a:xfrm>
          <a:prstGeom prst="rect">
            <a:avLst/>
          </a:prstGeom>
          <a:noFill/>
          <a:ln w="9525">
            <a:noFill/>
            <a:miter lim="800000"/>
            <a:headEnd/>
            <a:tailEnd/>
          </a:ln>
        </p:spPr>
      </p:pic>
      <p:sp>
        <p:nvSpPr>
          <p:cNvPr id="28" name="Text Box 26"/>
          <p:cNvSpPr txBox="1">
            <a:spLocks noChangeArrowheads="1"/>
          </p:cNvSpPr>
          <p:nvPr/>
        </p:nvSpPr>
        <p:spPr bwMode="auto">
          <a:xfrm>
            <a:off x="3073719" y="5465039"/>
            <a:ext cx="1332416" cy="348685"/>
          </a:xfrm>
          <a:prstGeom prst="rect">
            <a:avLst/>
          </a:prstGeom>
          <a:noFill/>
          <a:ln w="9525" algn="ctr">
            <a:noFill/>
            <a:miter lim="800000"/>
            <a:headEnd/>
            <a:tailEnd/>
          </a:ln>
          <a:effectLst/>
        </p:spPr>
        <p:txBody>
          <a:bodyPr wrap="none">
            <a:spAutoFit/>
          </a:bodyPr>
          <a:lstStyle/>
          <a:p>
            <a:pPr eaLnBrk="0" hangingPunct="0">
              <a:defRPr/>
            </a:pPr>
            <a:r>
              <a:rPr lang="en-US" sz="1666" dirty="0"/>
              <a:t>Script-Kiddy</a:t>
            </a:r>
          </a:p>
        </p:txBody>
      </p:sp>
      <p:sp>
        <p:nvSpPr>
          <p:cNvPr id="29" name="Text Box 27"/>
          <p:cNvSpPr txBox="1">
            <a:spLocks noChangeArrowheads="1"/>
          </p:cNvSpPr>
          <p:nvPr/>
        </p:nvSpPr>
        <p:spPr bwMode="auto">
          <a:xfrm>
            <a:off x="9012040" y="2896362"/>
            <a:ext cx="2360950" cy="669403"/>
          </a:xfrm>
          <a:prstGeom prst="wedgeRoundRectCallout">
            <a:avLst>
              <a:gd name="adj1" fmla="val -91032"/>
              <a:gd name="adj2" fmla="val -144839"/>
              <a:gd name="adj3" fmla="val 16667"/>
            </a:avLst>
          </a:prstGeom>
          <a:solidFill>
            <a:srgbClr val="FFFF00"/>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defPPr>
              <a:defRPr lang="en-US"/>
            </a:defPPr>
            <a:lvl1pPr algn="r" eaLnBrk="0" hangingPunct="0">
              <a:defRPr sz="1666" b="1">
                <a:solidFill>
                  <a:srgbClr val="FF99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Largest segment by </a:t>
            </a:r>
            <a:br>
              <a:rPr lang="en-US" dirty="0"/>
            </a:br>
            <a:r>
              <a:rPr lang="en-US" dirty="0"/>
              <a:t>£ spent on defense</a:t>
            </a:r>
          </a:p>
        </p:txBody>
      </p:sp>
      <p:sp>
        <p:nvSpPr>
          <p:cNvPr id="30" name="Rectangle 28"/>
          <p:cNvSpPr>
            <a:spLocks noChangeArrowheads="1"/>
          </p:cNvSpPr>
          <p:nvPr/>
        </p:nvSpPr>
        <p:spPr bwMode="auto">
          <a:xfrm>
            <a:off x="4213853" y="2635865"/>
            <a:ext cx="2703520" cy="900733"/>
          </a:xfrm>
          <a:prstGeom prst="rect">
            <a:avLst/>
          </a:prstGeom>
          <a:noFill/>
          <a:ln w="38100" algn="ctr">
            <a:solidFill>
              <a:srgbClr val="FFCC00"/>
            </a:solidFill>
            <a:miter lim="800000"/>
            <a:headEnd/>
            <a:tailEnd/>
          </a:ln>
        </p:spPr>
        <p:txBody>
          <a:bodyPr anchor="ctr">
            <a:noAutofit/>
          </a:bodyPr>
          <a:lstStyle/>
          <a:p>
            <a:endParaRPr lang="en-US" sz="1500" b="1"/>
          </a:p>
        </p:txBody>
      </p:sp>
      <p:pic>
        <p:nvPicPr>
          <p:cNvPr id="31" name="Picture 29" descr="OS54098"/>
          <p:cNvPicPr>
            <a:picLocks noChangeAspect="1" noChangeArrowheads="1"/>
          </p:cNvPicPr>
          <p:nvPr/>
        </p:nvPicPr>
        <p:blipFill>
          <a:blip r:embed="rId7"/>
          <a:srcRect/>
          <a:stretch>
            <a:fillRect/>
          </a:stretch>
        </p:blipFill>
        <p:spPr bwMode="auto">
          <a:xfrm>
            <a:off x="4533937" y="2552539"/>
            <a:ext cx="670589" cy="980092"/>
          </a:xfrm>
          <a:prstGeom prst="rect">
            <a:avLst/>
          </a:prstGeom>
          <a:noFill/>
          <a:ln w="9525">
            <a:noFill/>
            <a:miter lim="800000"/>
            <a:headEnd/>
            <a:tailEnd/>
          </a:ln>
        </p:spPr>
      </p:pic>
      <p:pic>
        <p:nvPicPr>
          <p:cNvPr id="32" name="Picture 30" descr="OS54098_grey"/>
          <p:cNvPicPr>
            <a:picLocks noChangeAspect="1" noChangeArrowheads="1"/>
          </p:cNvPicPr>
          <p:nvPr/>
        </p:nvPicPr>
        <p:blipFill>
          <a:blip r:embed="rId8"/>
          <a:srcRect/>
          <a:stretch>
            <a:fillRect/>
          </a:stretch>
        </p:blipFill>
        <p:spPr bwMode="auto">
          <a:xfrm>
            <a:off x="4533937" y="2552539"/>
            <a:ext cx="670589" cy="980092"/>
          </a:xfrm>
          <a:prstGeom prst="rect">
            <a:avLst/>
          </a:prstGeom>
          <a:noFill/>
          <a:ln w="9525">
            <a:noFill/>
            <a:miter lim="800000"/>
            <a:headEnd/>
            <a:tailEnd/>
          </a:ln>
        </p:spPr>
      </p:pic>
      <p:sp>
        <p:nvSpPr>
          <p:cNvPr id="33" name="Rectangle 31"/>
          <p:cNvSpPr>
            <a:spLocks noChangeArrowheads="1"/>
          </p:cNvSpPr>
          <p:nvPr/>
        </p:nvSpPr>
        <p:spPr bwMode="auto">
          <a:xfrm>
            <a:off x="5847340" y="1729843"/>
            <a:ext cx="2314658" cy="909991"/>
          </a:xfrm>
          <a:prstGeom prst="rect">
            <a:avLst/>
          </a:prstGeom>
          <a:solidFill>
            <a:srgbClr val="99CCFF">
              <a:alpha val="74901"/>
            </a:srgbClr>
          </a:solidFill>
          <a:ln w="9525" algn="ctr">
            <a:noFill/>
            <a:miter lim="800000"/>
            <a:headEnd/>
            <a:tailEnd/>
          </a:ln>
        </p:spPr>
        <p:txBody>
          <a:bodyPr anchor="ctr">
            <a:noAutofit/>
          </a:bodyPr>
          <a:lstStyle/>
          <a:p>
            <a:endParaRPr lang="en-US" sz="1500" b="1"/>
          </a:p>
        </p:txBody>
      </p:sp>
      <p:sp>
        <p:nvSpPr>
          <p:cNvPr id="34" name="Rectangle 32"/>
          <p:cNvSpPr>
            <a:spLocks noChangeArrowheads="1"/>
          </p:cNvSpPr>
          <p:nvPr/>
        </p:nvSpPr>
        <p:spPr bwMode="auto">
          <a:xfrm>
            <a:off x="5847340" y="1729843"/>
            <a:ext cx="2314658" cy="909991"/>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anchor="ctr">
            <a:noAutofit/>
          </a:bodyPr>
          <a:lstStyle/>
          <a:p>
            <a:endParaRPr lang="en-US" sz="1500" b="1"/>
          </a:p>
        </p:txBody>
      </p:sp>
      <p:sp>
        <p:nvSpPr>
          <p:cNvPr id="35" name="Rectangle 33"/>
          <p:cNvSpPr>
            <a:spLocks noChangeArrowheads="1"/>
          </p:cNvSpPr>
          <p:nvPr/>
        </p:nvSpPr>
        <p:spPr bwMode="auto">
          <a:xfrm>
            <a:off x="5847340" y="1729843"/>
            <a:ext cx="2314658" cy="909991"/>
          </a:xfrm>
          <a:prstGeom prst="rect">
            <a:avLst/>
          </a:prstGeom>
          <a:noFill/>
          <a:ln w="38100" algn="ctr">
            <a:solidFill>
              <a:srgbClr val="FF5050"/>
            </a:solidFill>
            <a:miter lim="800000"/>
            <a:headEnd/>
            <a:tailEnd/>
          </a:ln>
        </p:spPr>
        <p:txBody>
          <a:bodyPr anchor="ctr">
            <a:noAutofit/>
          </a:bodyPr>
          <a:lstStyle/>
          <a:p>
            <a:endParaRPr lang="en-US" sz="1500" b="1"/>
          </a:p>
        </p:txBody>
      </p:sp>
      <p:pic>
        <p:nvPicPr>
          <p:cNvPr id="36" name="Picture 34" descr="OS54037"/>
          <p:cNvPicPr>
            <a:picLocks noChangeAspect="1" noChangeArrowheads="1"/>
          </p:cNvPicPr>
          <p:nvPr/>
        </p:nvPicPr>
        <p:blipFill>
          <a:blip r:embed="rId9"/>
          <a:srcRect/>
          <a:stretch>
            <a:fillRect/>
          </a:stretch>
        </p:blipFill>
        <p:spPr bwMode="auto">
          <a:xfrm>
            <a:off x="6069547" y="1676937"/>
            <a:ext cx="595198" cy="970834"/>
          </a:xfrm>
          <a:prstGeom prst="rect">
            <a:avLst/>
          </a:prstGeom>
          <a:noFill/>
          <a:ln w="9525">
            <a:noFill/>
            <a:miter lim="800000"/>
            <a:headEnd/>
            <a:tailEnd/>
          </a:ln>
        </p:spPr>
      </p:pic>
      <p:pic>
        <p:nvPicPr>
          <p:cNvPr id="37" name="Picture 35" descr="AA049888"/>
          <p:cNvPicPr>
            <a:picLocks noChangeAspect="1" noChangeArrowheads="1"/>
          </p:cNvPicPr>
          <p:nvPr/>
        </p:nvPicPr>
        <p:blipFill>
          <a:blip r:embed="rId10"/>
          <a:srcRect/>
          <a:stretch>
            <a:fillRect/>
          </a:stretch>
        </p:blipFill>
        <p:spPr bwMode="auto">
          <a:xfrm>
            <a:off x="7397499" y="1675614"/>
            <a:ext cx="652073" cy="961575"/>
          </a:xfrm>
          <a:prstGeom prst="rect">
            <a:avLst/>
          </a:prstGeom>
          <a:noFill/>
          <a:ln w="9525">
            <a:noFill/>
            <a:miter lim="800000"/>
            <a:headEnd/>
            <a:tailEnd/>
          </a:ln>
        </p:spPr>
      </p:pic>
      <p:pic>
        <p:nvPicPr>
          <p:cNvPr id="38" name="Picture 36" descr="AA049888_grey"/>
          <p:cNvPicPr>
            <a:picLocks noChangeAspect="1" noChangeArrowheads="1"/>
          </p:cNvPicPr>
          <p:nvPr/>
        </p:nvPicPr>
        <p:blipFill>
          <a:blip r:embed="rId11"/>
          <a:srcRect/>
          <a:stretch>
            <a:fillRect/>
          </a:stretch>
        </p:blipFill>
        <p:spPr bwMode="auto">
          <a:xfrm>
            <a:off x="7397499" y="1675614"/>
            <a:ext cx="652073" cy="961575"/>
          </a:xfrm>
          <a:prstGeom prst="rect">
            <a:avLst/>
          </a:prstGeom>
          <a:noFill/>
          <a:ln w="9525">
            <a:noFill/>
            <a:miter lim="800000"/>
            <a:headEnd/>
            <a:tailEnd/>
          </a:ln>
        </p:spPr>
      </p:pic>
      <p:pic>
        <p:nvPicPr>
          <p:cNvPr id="39" name="Picture 37" descr="OS54037_grey"/>
          <p:cNvPicPr>
            <a:picLocks noChangeAspect="1" noChangeArrowheads="1"/>
          </p:cNvPicPr>
          <p:nvPr/>
        </p:nvPicPr>
        <p:blipFill>
          <a:blip r:embed="rId12"/>
          <a:srcRect/>
          <a:stretch>
            <a:fillRect/>
          </a:stretch>
        </p:blipFill>
        <p:spPr bwMode="auto">
          <a:xfrm>
            <a:off x="6070870" y="1676936"/>
            <a:ext cx="593875" cy="968188"/>
          </a:xfrm>
          <a:prstGeom prst="rect">
            <a:avLst/>
          </a:prstGeom>
          <a:noFill/>
          <a:ln w="9525">
            <a:noFill/>
            <a:miter lim="800000"/>
            <a:headEnd/>
            <a:tailEnd/>
          </a:ln>
        </p:spPr>
      </p:pic>
      <p:sp>
        <p:nvSpPr>
          <p:cNvPr id="40" name="Rectangle 38"/>
          <p:cNvSpPr>
            <a:spLocks noChangeArrowheads="1"/>
          </p:cNvSpPr>
          <p:nvPr/>
        </p:nvSpPr>
        <p:spPr bwMode="auto">
          <a:xfrm>
            <a:off x="5853954" y="2651737"/>
            <a:ext cx="1080614" cy="900733"/>
          </a:xfrm>
          <a:prstGeom prst="rect">
            <a:avLst/>
          </a:prstGeom>
          <a:solidFill>
            <a:schemeClr val="tx1"/>
          </a:solidFill>
          <a:ln w="38100" algn="ctr">
            <a:solidFill>
              <a:schemeClr val="hlink"/>
            </a:solidFill>
            <a:miter lim="800000"/>
            <a:headEnd/>
            <a:tailEnd/>
          </a:ln>
        </p:spPr>
        <p:txBody>
          <a:bodyPr anchor="ctr">
            <a:noAutofit/>
          </a:bodyPr>
          <a:lstStyle/>
          <a:p>
            <a:endParaRPr lang="en-US" sz="1500" b="1"/>
          </a:p>
        </p:txBody>
      </p:sp>
      <p:pic>
        <p:nvPicPr>
          <p:cNvPr id="41" name="Picture 39" descr="AA049830"/>
          <p:cNvPicPr>
            <a:picLocks noChangeAspect="1" noChangeArrowheads="1"/>
          </p:cNvPicPr>
          <p:nvPr/>
        </p:nvPicPr>
        <p:blipFill>
          <a:blip r:embed="rId13"/>
          <a:srcRect/>
          <a:stretch>
            <a:fillRect/>
          </a:stretch>
        </p:blipFill>
        <p:spPr bwMode="auto">
          <a:xfrm>
            <a:off x="6003414" y="2568410"/>
            <a:ext cx="738045" cy="970834"/>
          </a:xfrm>
          <a:prstGeom prst="rect">
            <a:avLst/>
          </a:prstGeom>
          <a:noFill/>
          <a:ln w="9525">
            <a:noFill/>
            <a:miter lim="800000"/>
            <a:headEnd/>
            <a:tailEnd/>
          </a:ln>
        </p:spPr>
      </p:pic>
      <p:pic>
        <p:nvPicPr>
          <p:cNvPr id="42" name="Picture 40" descr="AA049830_grey"/>
          <p:cNvPicPr>
            <a:picLocks noChangeAspect="1" noChangeArrowheads="1"/>
          </p:cNvPicPr>
          <p:nvPr/>
        </p:nvPicPr>
        <p:blipFill>
          <a:blip r:embed="rId14"/>
          <a:srcRect/>
          <a:stretch>
            <a:fillRect/>
          </a:stretch>
        </p:blipFill>
        <p:spPr bwMode="auto">
          <a:xfrm>
            <a:off x="5999447" y="2563120"/>
            <a:ext cx="753917" cy="991996"/>
          </a:xfrm>
          <a:prstGeom prst="rect">
            <a:avLst/>
          </a:prstGeom>
          <a:noFill/>
          <a:ln w="9525">
            <a:noFill/>
            <a:miter lim="800000"/>
            <a:headEnd/>
            <a:tailEnd/>
          </a:ln>
        </p:spPr>
      </p:pic>
      <p:pic>
        <p:nvPicPr>
          <p:cNvPr id="43" name="Picture 41" descr="OS54056"/>
          <p:cNvPicPr>
            <a:picLocks noChangeAspect="1" noChangeArrowheads="1"/>
          </p:cNvPicPr>
          <p:nvPr/>
        </p:nvPicPr>
        <p:blipFill>
          <a:blip r:embed="rId15"/>
          <a:srcRect/>
          <a:stretch>
            <a:fillRect/>
          </a:stretch>
        </p:blipFill>
        <p:spPr bwMode="auto">
          <a:xfrm>
            <a:off x="4728368" y="3488983"/>
            <a:ext cx="745981" cy="974801"/>
          </a:xfrm>
          <a:prstGeom prst="rect">
            <a:avLst/>
          </a:prstGeom>
          <a:noFill/>
          <a:ln w="9525">
            <a:noFill/>
            <a:miter lim="800000"/>
            <a:headEnd/>
            <a:tailEnd/>
          </a:ln>
        </p:spPr>
      </p:pic>
      <p:pic>
        <p:nvPicPr>
          <p:cNvPr id="44" name="Picture 42" descr="OS54096"/>
          <p:cNvPicPr>
            <a:picLocks noChangeAspect="1" noChangeArrowheads="1"/>
          </p:cNvPicPr>
          <p:nvPr/>
        </p:nvPicPr>
        <p:blipFill>
          <a:blip r:embed="rId16"/>
          <a:srcRect/>
          <a:stretch>
            <a:fillRect/>
          </a:stretch>
        </p:blipFill>
        <p:spPr bwMode="auto">
          <a:xfrm>
            <a:off x="5992832" y="3492951"/>
            <a:ext cx="872957" cy="966866"/>
          </a:xfrm>
          <a:prstGeom prst="rect">
            <a:avLst/>
          </a:prstGeom>
          <a:noFill/>
          <a:ln w="9525">
            <a:noFill/>
            <a:miter lim="800000"/>
            <a:headEnd/>
            <a:tailEnd/>
          </a:ln>
        </p:spPr>
      </p:pic>
      <p:sp>
        <p:nvSpPr>
          <p:cNvPr id="45" name="Text Box 43"/>
          <p:cNvSpPr txBox="1">
            <a:spLocks noChangeArrowheads="1"/>
          </p:cNvSpPr>
          <p:nvPr/>
        </p:nvSpPr>
        <p:spPr bwMode="auto">
          <a:xfrm>
            <a:off x="8148770" y="4168831"/>
            <a:ext cx="1730015" cy="884687"/>
          </a:xfrm>
          <a:prstGeom prst="wedgeRoundRectCallout">
            <a:avLst>
              <a:gd name="adj1" fmla="val -122088"/>
              <a:gd name="adj2" fmla="val -138687"/>
              <a:gd name="adj3" fmla="val 16667"/>
            </a:avLst>
          </a:prstGeom>
          <a:solidFill>
            <a:srgbClr val="FFFF00"/>
          </a:solidFill>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defPPr>
              <a:defRPr lang="en-US"/>
            </a:defPPr>
            <a:lvl1pPr algn="ctr" eaLnBrk="0" hangingPunct="0">
              <a:defRPr sz="1666" b="1">
                <a:solidFill>
                  <a:srgbClr val="FF99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Fastest </a:t>
            </a:r>
          </a:p>
          <a:p>
            <a:r>
              <a:rPr lang="en-US" dirty="0"/>
              <a:t>growing </a:t>
            </a:r>
          </a:p>
          <a:p>
            <a:r>
              <a:rPr lang="en-US" dirty="0"/>
              <a:t>segment</a:t>
            </a:r>
          </a:p>
        </p:txBody>
      </p:sp>
      <p:sp>
        <p:nvSpPr>
          <p:cNvPr id="46" name="Text Box 44"/>
          <p:cNvSpPr txBox="1">
            <a:spLocks noChangeArrowheads="1"/>
          </p:cNvSpPr>
          <p:nvPr/>
        </p:nvSpPr>
        <p:spPr bwMode="auto">
          <a:xfrm>
            <a:off x="5902891" y="4897617"/>
            <a:ext cx="999932" cy="249983"/>
          </a:xfrm>
          <a:prstGeom prst="rect">
            <a:avLst/>
          </a:prstGeom>
          <a:noFill/>
          <a:ln w="9525" algn="ctr">
            <a:noFill/>
            <a:miter lim="800000"/>
            <a:headEnd/>
            <a:tailEnd/>
          </a:ln>
        </p:spPr>
        <p:txBody>
          <a:bodyPr anchor="ctr">
            <a:noAutofit/>
          </a:bodyPr>
          <a:lstStyle/>
          <a:p>
            <a:pPr algn="ctr" eaLnBrk="0" hangingPunct="0"/>
            <a:r>
              <a:rPr lang="en-US" sz="1333" b="1" dirty="0">
                <a:solidFill>
                  <a:schemeClr val="bg1"/>
                </a:solidFill>
              </a:rPr>
              <a:t>Author</a:t>
            </a:r>
          </a:p>
        </p:txBody>
      </p:sp>
      <p:sp>
        <p:nvSpPr>
          <p:cNvPr id="47" name="Text Box 45"/>
          <p:cNvSpPr txBox="1">
            <a:spLocks noChangeArrowheads="1"/>
          </p:cNvSpPr>
          <p:nvPr/>
        </p:nvSpPr>
        <p:spPr bwMode="auto">
          <a:xfrm>
            <a:off x="3225825" y="4897617"/>
            <a:ext cx="991996" cy="249983"/>
          </a:xfrm>
          <a:prstGeom prst="rect">
            <a:avLst/>
          </a:prstGeom>
          <a:noFill/>
          <a:ln w="9525" algn="ctr">
            <a:noFill/>
            <a:miter lim="800000"/>
            <a:headEnd/>
            <a:tailEnd/>
          </a:ln>
        </p:spPr>
        <p:txBody>
          <a:bodyPr anchor="ctr">
            <a:noAutofit/>
          </a:bodyPr>
          <a:lstStyle/>
          <a:p>
            <a:pPr algn="ctr" eaLnBrk="0" hangingPunct="0"/>
            <a:r>
              <a:rPr lang="en-US" sz="1333" b="1" dirty="0">
                <a:solidFill>
                  <a:schemeClr val="bg1"/>
                </a:solidFill>
              </a:rPr>
              <a:t>Vandal</a:t>
            </a:r>
          </a:p>
        </p:txBody>
      </p:sp>
      <p:sp>
        <p:nvSpPr>
          <p:cNvPr id="48" name="Text Box 46"/>
          <p:cNvSpPr txBox="1">
            <a:spLocks noChangeArrowheads="1"/>
          </p:cNvSpPr>
          <p:nvPr/>
        </p:nvSpPr>
        <p:spPr bwMode="auto">
          <a:xfrm>
            <a:off x="4215176" y="2981081"/>
            <a:ext cx="2706165" cy="249983"/>
          </a:xfrm>
          <a:prstGeom prst="rect">
            <a:avLst/>
          </a:prstGeom>
          <a:noFill/>
          <a:ln w="9525" algn="ctr">
            <a:noFill/>
            <a:miter lim="800000"/>
            <a:headEnd/>
            <a:tailEnd/>
          </a:ln>
        </p:spPr>
        <p:txBody>
          <a:bodyPr anchor="ctr">
            <a:noAutofit/>
          </a:bodyPr>
          <a:lstStyle/>
          <a:p>
            <a:pPr algn="ctr" eaLnBrk="0" hangingPunct="0"/>
            <a:r>
              <a:rPr lang="en-US" sz="1333" b="1" dirty="0">
                <a:solidFill>
                  <a:schemeClr val="bg1"/>
                </a:solidFill>
              </a:rPr>
              <a:t>Thief</a:t>
            </a:r>
          </a:p>
        </p:txBody>
      </p:sp>
      <p:sp>
        <p:nvSpPr>
          <p:cNvPr id="49" name="Text Box 47"/>
          <p:cNvSpPr txBox="1">
            <a:spLocks noChangeArrowheads="1"/>
          </p:cNvSpPr>
          <p:nvPr/>
        </p:nvSpPr>
        <p:spPr bwMode="auto">
          <a:xfrm>
            <a:off x="5852631" y="2106801"/>
            <a:ext cx="2298786" cy="249983"/>
          </a:xfrm>
          <a:prstGeom prst="rect">
            <a:avLst/>
          </a:prstGeom>
          <a:noFill/>
          <a:ln w="9525" algn="ctr">
            <a:noFill/>
            <a:miter lim="800000"/>
            <a:headEnd/>
            <a:tailEnd/>
          </a:ln>
        </p:spPr>
        <p:txBody>
          <a:bodyPr anchor="ctr">
            <a:noAutofit/>
          </a:bodyPr>
          <a:lstStyle/>
          <a:p>
            <a:pPr algn="ctr" eaLnBrk="0" hangingPunct="0"/>
            <a:r>
              <a:rPr lang="en-US" sz="1333" b="1" dirty="0">
                <a:solidFill>
                  <a:schemeClr val="bg1"/>
                </a:solidFill>
              </a:rPr>
              <a:t>Spy</a:t>
            </a:r>
          </a:p>
        </p:txBody>
      </p:sp>
      <p:sp>
        <p:nvSpPr>
          <p:cNvPr id="50" name="Text Box 48"/>
          <p:cNvSpPr txBox="1">
            <a:spLocks noChangeArrowheads="1"/>
          </p:cNvSpPr>
          <p:nvPr/>
        </p:nvSpPr>
        <p:spPr bwMode="auto">
          <a:xfrm>
            <a:off x="4876507" y="3686059"/>
            <a:ext cx="1723428" cy="249983"/>
          </a:xfrm>
          <a:prstGeom prst="rect">
            <a:avLst/>
          </a:prstGeom>
          <a:noFill/>
          <a:ln w="9525" algn="ctr">
            <a:noFill/>
            <a:miter lim="800000"/>
            <a:headEnd/>
            <a:tailEnd/>
          </a:ln>
        </p:spPr>
        <p:txBody>
          <a:bodyPr anchor="ctr">
            <a:noAutofit/>
          </a:bodyPr>
          <a:lstStyle/>
          <a:p>
            <a:pPr algn="ctr" eaLnBrk="0" hangingPunct="0"/>
            <a:r>
              <a:rPr lang="en-US" sz="1333" b="1" dirty="0">
                <a:solidFill>
                  <a:schemeClr val="bg1"/>
                </a:solidFill>
              </a:rPr>
              <a:t>Trespasser</a:t>
            </a:r>
          </a:p>
        </p:txBody>
      </p:sp>
    </p:spTree>
    <p:extLst>
      <p:ext uri="{BB962C8B-B14F-4D97-AF65-F5344CB8AC3E}">
        <p14:creationId xmlns:p14="http://schemas.microsoft.com/office/powerpoint/2010/main" val="148454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childTnLst>
                                </p:cTn>
                              </p:par>
                              <p:par>
                                <p:cTn id="25" presetID="10" presetClass="exit" presetSubtype="0" fill="hold" grpId="1" nodeType="withEffect">
                                  <p:stCondLst>
                                    <p:cond delay="0"/>
                                  </p:stCondLst>
                                  <p:childTnLst>
                                    <p:animEffect transition="out" filter="fade">
                                      <p:cBhvr>
                                        <p:cTn id="26" dur="1000"/>
                                        <p:tgtEl>
                                          <p:spTgt spid="10"/>
                                        </p:tgtEl>
                                      </p:cBhvr>
                                    </p:animEffect>
                                    <p:set>
                                      <p:cBhvr>
                                        <p:cTn id="27" dur="1" fill="hold">
                                          <p:stCondLst>
                                            <p:cond delay="999"/>
                                          </p:stCondLst>
                                        </p:cTn>
                                        <p:tgtEl>
                                          <p:spTgt spid="10"/>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1000"/>
                                        <p:tgtEl>
                                          <p:spTgt spid="42"/>
                                        </p:tgtEl>
                                      </p:cBhvr>
                                    </p:animEffect>
                                  </p:childTnLst>
                                </p:cTn>
                              </p:par>
                              <p:par>
                                <p:cTn id="36" presetID="10" presetClass="exit" presetSubtype="0" fill="hold" nodeType="withEffect">
                                  <p:stCondLst>
                                    <p:cond delay="0"/>
                                  </p:stCondLst>
                                  <p:childTnLst>
                                    <p:animEffect transition="out" filter="fade">
                                      <p:cBhvr>
                                        <p:cTn id="37" dur="1000"/>
                                        <p:tgtEl>
                                          <p:spTgt spid="27"/>
                                        </p:tgtEl>
                                      </p:cBhvr>
                                    </p:animEffect>
                                    <p:set>
                                      <p:cBhvr>
                                        <p:cTn id="38" dur="1" fill="hold">
                                          <p:stCondLst>
                                            <p:cond delay="999"/>
                                          </p:stCondLst>
                                        </p:cTn>
                                        <p:tgtEl>
                                          <p:spTgt spid="27"/>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1000"/>
                                        <p:tgtEl>
                                          <p:spTgt spid="26"/>
                                        </p:tgtEl>
                                      </p:cBhvr>
                                    </p:animEffect>
                                    <p:set>
                                      <p:cBhvr>
                                        <p:cTn id="41" dur="1" fill="hold">
                                          <p:stCondLst>
                                            <p:cond delay="999"/>
                                          </p:stCondLst>
                                        </p:cTn>
                                        <p:tgtEl>
                                          <p:spTgt spid="2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childTnLst>
                                </p:cTn>
                              </p:par>
                              <p:par>
                                <p:cTn id="50" presetID="10" presetClass="exit" presetSubtype="0" fill="hold" nodeType="withEffect">
                                  <p:stCondLst>
                                    <p:cond delay="0"/>
                                  </p:stCondLst>
                                  <p:childTnLst>
                                    <p:animEffect transition="out" filter="fade">
                                      <p:cBhvr>
                                        <p:cTn id="51" dur="1000"/>
                                        <p:tgtEl>
                                          <p:spTgt spid="32"/>
                                        </p:tgtEl>
                                      </p:cBhvr>
                                    </p:animEffect>
                                    <p:set>
                                      <p:cBhvr>
                                        <p:cTn id="52" dur="1" fill="hold">
                                          <p:stCondLst>
                                            <p:cond delay="999"/>
                                          </p:stCondLst>
                                        </p:cTn>
                                        <p:tgtEl>
                                          <p:spTgt spid="3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1000"/>
                                        <p:tgtEl>
                                          <p:spTgt spid="42"/>
                                        </p:tgtEl>
                                      </p:cBhvr>
                                    </p:animEffect>
                                    <p:set>
                                      <p:cBhvr>
                                        <p:cTn id="55" dur="1" fill="hold">
                                          <p:stCondLst>
                                            <p:cond delay="999"/>
                                          </p:stCondLst>
                                        </p:cTn>
                                        <p:tgtEl>
                                          <p:spTgt spid="42"/>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1000"/>
                                        <p:tgtEl>
                                          <p:spTgt spid="22"/>
                                        </p:tgtEl>
                                      </p:cBhvr>
                                    </p:animEffect>
                                    <p:set>
                                      <p:cBhvr>
                                        <p:cTn id="58" dur="1" fill="hold">
                                          <p:stCondLst>
                                            <p:cond delay="999"/>
                                          </p:stCondLst>
                                        </p:cTn>
                                        <p:tgtEl>
                                          <p:spTgt spid="22"/>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1000"/>
                                        <p:tgtEl>
                                          <p:spTgt spid="39"/>
                                        </p:tgtEl>
                                      </p:cBhvr>
                                    </p:animEffect>
                                  </p:childTnLst>
                                </p:cTn>
                              </p:par>
                              <p:par>
                                <p:cTn id="64" presetID="10" presetClass="entr" presetSubtype="0"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1000"/>
                                        <p:tgtEl>
                                          <p:spTgt spid="20"/>
                                        </p:tgtEl>
                                      </p:cBhvr>
                                    </p:animEffect>
                                    <p:set>
                                      <p:cBhvr>
                                        <p:cTn id="71" dur="1" fill="hold">
                                          <p:stCondLst>
                                            <p:cond delay="999"/>
                                          </p:stCondLst>
                                        </p:cTn>
                                        <p:tgtEl>
                                          <p:spTgt spid="2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1000"/>
                                        <p:tgtEl>
                                          <p:spTgt spid="21"/>
                                        </p:tgtEl>
                                      </p:cBhvr>
                                    </p:animEffect>
                                    <p:set>
                                      <p:cBhvr>
                                        <p:cTn id="74" dur="1" fill="hold">
                                          <p:stCondLst>
                                            <p:cond delay="999"/>
                                          </p:stCondLst>
                                        </p:cTn>
                                        <p:tgtEl>
                                          <p:spTgt spid="21"/>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000"/>
                                        <p:tgtEl>
                                          <p:spTgt spid="29"/>
                                        </p:tgtEl>
                                      </p:cBhvr>
                                    </p:animEffect>
                                    <p:set>
                                      <p:cBhvr>
                                        <p:cTn id="77" dur="1" fill="hold">
                                          <p:stCondLst>
                                            <p:cond delay="999"/>
                                          </p:stCondLst>
                                        </p:cTn>
                                        <p:tgtEl>
                                          <p:spTgt spid="29"/>
                                        </p:tgtEl>
                                        <p:attrNameLst>
                                          <p:attrName>style.visibility</p:attrName>
                                        </p:attrNameLst>
                                      </p:cBhvr>
                                      <p:to>
                                        <p:strVal val="hidden"/>
                                      </p:to>
                                    </p:set>
                                  </p:childTnLst>
                                </p:cTn>
                              </p:par>
                              <p:par>
                                <p:cTn id="78" presetID="1" presetClass="entr" presetSubtype="0" fill="hold" grpId="0" nodeType="withEffect">
                                  <p:stCondLst>
                                    <p:cond delay="0"/>
                                  </p:stCondLst>
                                  <p:childTnLst>
                                    <p:set>
                                      <p:cBhvr>
                                        <p:cTn id="79" dur="1" fill="hold">
                                          <p:stCondLst>
                                            <p:cond delay="0"/>
                                          </p:stCondLst>
                                        </p:cTn>
                                        <p:tgtEl>
                                          <p:spTgt spid="35"/>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1000"/>
                                        <p:tgtEl>
                                          <p:spTgt spid="34"/>
                                        </p:tgtEl>
                                      </p:cBhvr>
                                    </p:animEffect>
                                    <p:set>
                                      <p:cBhvr>
                                        <p:cTn id="82" dur="1" fill="hold">
                                          <p:stCondLst>
                                            <p:cond delay="999"/>
                                          </p:stCondLst>
                                        </p:cTn>
                                        <p:tgtEl>
                                          <p:spTgt spid="34"/>
                                        </p:tgtEl>
                                        <p:attrNameLst>
                                          <p:attrName>style.visibility</p:attrName>
                                        </p:attrNameLst>
                                      </p:cBhvr>
                                      <p:to>
                                        <p:strVal val="hidden"/>
                                      </p:to>
                                    </p:set>
                                  </p:childTnLst>
                                </p:cTn>
                              </p:par>
                              <p:par>
                                <p:cTn id="83" presetID="10"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1000"/>
                                        <p:tgtEl>
                                          <p:spTgt spid="40"/>
                                        </p:tgtEl>
                                      </p:cBhvr>
                                    </p:animEffect>
                                  </p:childTnLst>
                                </p:cTn>
                              </p:par>
                              <p:par>
                                <p:cTn id="86" presetID="10" presetClass="entr" presetSubtype="0" fill="hold"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1000"/>
                                        <p:tgtEl>
                                          <p:spTgt spid="42"/>
                                        </p:tgtEl>
                                      </p:cBhvr>
                                    </p:animEffect>
                                  </p:childTnLst>
                                </p:cTn>
                              </p:par>
                              <p:par>
                                <p:cTn id="89" presetID="10" presetClass="exit" presetSubtype="0" fill="hold" grpId="1" nodeType="withEffect">
                                  <p:stCondLst>
                                    <p:cond delay="0"/>
                                  </p:stCondLst>
                                  <p:childTnLst>
                                    <p:animEffect transition="out" filter="fade">
                                      <p:cBhvr>
                                        <p:cTn id="90" dur="1000"/>
                                        <p:tgtEl>
                                          <p:spTgt spid="30"/>
                                        </p:tgtEl>
                                      </p:cBhvr>
                                    </p:animEffect>
                                    <p:set>
                                      <p:cBhvr>
                                        <p:cTn id="91" dur="1" fill="hold">
                                          <p:stCondLst>
                                            <p:cond delay="999"/>
                                          </p:stCondLst>
                                        </p:cTn>
                                        <p:tgtEl>
                                          <p:spTgt spid="3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1000"/>
                                        <p:tgtEl>
                                          <p:spTgt spid="23"/>
                                        </p:tgtEl>
                                      </p:cBhvr>
                                    </p:animEffect>
                                    <p:set>
                                      <p:cBhvr>
                                        <p:cTn id="94" dur="1" fill="hold">
                                          <p:stCondLst>
                                            <p:cond delay="999"/>
                                          </p:stCondLst>
                                        </p:cTn>
                                        <p:tgtEl>
                                          <p:spTgt spid="23"/>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1000"/>
                                        <p:tgtEl>
                                          <p:spTgt spid="35"/>
                                        </p:tgtEl>
                                      </p:cBhvr>
                                    </p:animEffect>
                                    <p:set>
                                      <p:cBhvr>
                                        <p:cTn id="97" dur="1" fill="hold">
                                          <p:stCondLst>
                                            <p:cond delay="999"/>
                                          </p:stCondLst>
                                        </p:cTn>
                                        <p:tgtEl>
                                          <p:spTgt spid="35"/>
                                        </p:tgtEl>
                                        <p:attrNameLst>
                                          <p:attrName>style.visibility</p:attrName>
                                        </p:attrNameLst>
                                      </p:cBhvr>
                                      <p:to>
                                        <p:strVal val="hidden"/>
                                      </p:to>
                                    </p:set>
                                  </p:childTnLst>
                                </p:cTn>
                              </p:par>
                              <p:par>
                                <p:cTn id="98" presetID="10" presetClass="entr" presetSubtype="0" fill="hold" grpId="0" nodeType="with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fade">
                                      <p:cBhvr>
                                        <p:cTn id="100" dur="1000"/>
                                        <p:tgtEl>
                                          <p:spTgt spid="45"/>
                                        </p:tgtEl>
                                      </p:cBhvr>
                                    </p:animEffect>
                                  </p:childTnLst>
                                </p:cTn>
                              </p:par>
                              <p:par>
                                <p:cTn id="101" presetID="10" presetClass="exit" presetSubtype="0" fill="hold" nodeType="withEffect">
                                  <p:stCondLst>
                                    <p:cond delay="0"/>
                                  </p:stCondLst>
                                  <p:childTnLst>
                                    <p:animEffect transition="out" filter="fade">
                                      <p:cBhvr>
                                        <p:cTn id="102" dur="1000"/>
                                        <p:tgtEl>
                                          <p:spTgt spid="38"/>
                                        </p:tgtEl>
                                      </p:cBhvr>
                                    </p:animEffect>
                                    <p:set>
                                      <p:cBhvr>
                                        <p:cTn id="103" dur="1" fill="hold">
                                          <p:stCondLst>
                                            <p:cond delay="999"/>
                                          </p:stCondLst>
                                        </p:cTn>
                                        <p:tgtEl>
                                          <p:spTgt spid="3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1000"/>
                                        <p:tgtEl>
                                          <p:spTgt spid="39"/>
                                        </p:tgtEl>
                                      </p:cBhvr>
                                    </p:animEffect>
                                    <p:set>
                                      <p:cBhvr>
                                        <p:cTn id="106" dur="1" fill="hold">
                                          <p:stCondLst>
                                            <p:cond delay="9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21" grpId="0" animBg="1"/>
      <p:bldP spid="21" grpId="1" animBg="1"/>
      <p:bldP spid="22" grpId="0" animBg="1"/>
      <p:bldP spid="22" grpId="1" animBg="1"/>
      <p:bldP spid="23" grpId="0" animBg="1"/>
      <p:bldP spid="23" grpId="1" animBg="1"/>
      <p:bldP spid="29" grpId="0" animBg="1"/>
      <p:bldP spid="29" grpId="1" animBg="1"/>
      <p:bldP spid="30" grpId="0" animBg="1"/>
      <p:bldP spid="30" grpId="1" animBg="1"/>
      <p:bldP spid="34" grpId="0" animBg="1"/>
      <p:bldP spid="34" grpId="1" animBg="1"/>
      <p:bldP spid="35" grpId="0" animBg="1"/>
      <p:bldP spid="35" grpId="1" animBg="1"/>
      <p:bldP spid="40" grpId="0" animBg="1"/>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Compiler Defenses</a:t>
            </a:r>
            <a:endParaRPr lang="en-US" dirty="0"/>
          </a:p>
        </p:txBody>
      </p:sp>
      <p:sp>
        <p:nvSpPr>
          <p:cNvPr id="6147" name="Content Placeholder 2"/>
          <p:cNvSpPr>
            <a:spLocks noGrp="1"/>
          </p:cNvSpPr>
          <p:nvPr>
            <p:ph idx="1"/>
          </p:nvPr>
        </p:nvSpPr>
        <p:spPr/>
        <p:txBody>
          <a:bodyPr/>
          <a:lstStyle/>
          <a:p>
            <a:r>
              <a:rPr lang="en-US"/>
              <a:t>Run-time defenses mostly from buffer overflows and other malicious attempts to control execution flow</a:t>
            </a:r>
          </a:p>
          <a:p>
            <a:r>
              <a:rPr lang="en-US"/>
              <a:t>Defensive code is automatically added by compiler, not developer</a:t>
            </a:r>
          </a:p>
          <a:p>
            <a:r>
              <a:rPr lang="en-US"/>
              <a:t>Compiler defenses do not fix security vulnerabilities</a:t>
            </a:r>
          </a:p>
          <a:p>
            <a:pPr lvl="1"/>
            <a:r>
              <a:rPr lang="en-US"/>
              <a:t>Should not be considered a “silver bullet”</a:t>
            </a:r>
            <a:endParaRPr lang="en-US" dirty="0"/>
          </a:p>
        </p:txBody>
      </p:sp>
    </p:spTree>
    <p:extLst>
      <p:ext uri="{BB962C8B-B14F-4D97-AF65-F5344CB8AC3E}">
        <p14:creationId xmlns:p14="http://schemas.microsoft.com/office/powerpoint/2010/main" val="152961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t>Banned APIs</a:t>
            </a:r>
            <a:endParaRPr lang="en-US" dirty="0"/>
          </a:p>
        </p:txBody>
      </p:sp>
      <p:sp>
        <p:nvSpPr>
          <p:cNvPr id="6147" name="Content Placeholder 2"/>
          <p:cNvSpPr>
            <a:spLocks noGrp="1"/>
          </p:cNvSpPr>
          <p:nvPr>
            <p:ph idx="1"/>
          </p:nvPr>
        </p:nvSpPr>
        <p:spPr/>
        <p:txBody>
          <a:bodyPr/>
          <a:lstStyle/>
          <a:p>
            <a:r>
              <a:rPr lang="en-US"/>
              <a:t>Incorrect use can lead to serious vulnerabilities</a:t>
            </a:r>
          </a:p>
          <a:p>
            <a:r>
              <a:rPr lang="en-US"/>
              <a:t>Effective way to help reduce risk</a:t>
            </a:r>
          </a:p>
          <a:p>
            <a:r>
              <a:rPr lang="en-US"/>
              <a:t>The Microsoft SDL Banned APIs list is not a static list</a:t>
            </a:r>
          </a:p>
          <a:p>
            <a:r>
              <a:rPr lang="en-US"/>
              <a:t>Also applicable to non-Microsoft platforms</a:t>
            </a:r>
          </a:p>
          <a:p>
            <a:r>
              <a:rPr lang="en-US"/>
              <a:t>Useful when source code is available</a:t>
            </a:r>
            <a:endParaRPr lang="en-US" dirty="0"/>
          </a:p>
        </p:txBody>
      </p:sp>
      <p:sp>
        <p:nvSpPr>
          <p:cNvPr id="2" name="TextBox 1"/>
          <p:cNvSpPr txBox="1"/>
          <p:nvPr/>
        </p:nvSpPr>
        <p:spPr>
          <a:xfrm>
            <a:off x="425885" y="5749447"/>
            <a:ext cx="6363222" cy="369332"/>
          </a:xfrm>
          <a:prstGeom prst="rect">
            <a:avLst/>
          </a:prstGeom>
          <a:noFill/>
        </p:spPr>
        <p:txBody>
          <a:bodyPr wrap="square" rtlCol="0">
            <a:spAutoFit/>
          </a:bodyPr>
          <a:lstStyle/>
          <a:p>
            <a:r>
              <a:rPr lang="en-GB" dirty="0">
                <a:solidFill>
                  <a:schemeClr val="bg1">
                    <a:lumMod val="65000"/>
                  </a:schemeClr>
                </a:solidFill>
              </a:rPr>
              <a:t>https://msdn.microsoft.com/en-us/library/bb288454.aspx</a:t>
            </a:r>
          </a:p>
        </p:txBody>
      </p:sp>
    </p:spTree>
    <p:extLst>
      <p:ext uri="{BB962C8B-B14F-4D97-AF65-F5344CB8AC3E}">
        <p14:creationId xmlns:p14="http://schemas.microsoft.com/office/powerpoint/2010/main" val="308436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999" dirty="0"/>
              <a:t>Not All Cryptographic Standards Are Safe!</a:t>
            </a:r>
          </a:p>
        </p:txBody>
      </p:sp>
      <p:sp>
        <p:nvSpPr>
          <p:cNvPr id="28675" name="Content Placeholder 2"/>
          <p:cNvSpPr>
            <a:spLocks noGrp="1"/>
          </p:cNvSpPr>
          <p:nvPr>
            <p:ph idx="1"/>
          </p:nvPr>
        </p:nvSpPr>
        <p:spPr/>
        <p:txBody>
          <a:bodyPr/>
          <a:lstStyle/>
          <a:p>
            <a:r>
              <a:rPr lang="en-GB" dirty="0"/>
              <a:t>Banned by Microsoft SDL for all new applications:</a:t>
            </a:r>
          </a:p>
          <a:p>
            <a:pPr lvl="1"/>
            <a:r>
              <a:rPr lang="en-GB" dirty="0"/>
              <a:t>MD4, MD5, RC4, DES, SHA1</a:t>
            </a:r>
          </a:p>
          <a:p>
            <a:endParaRPr lang="en-GB" dirty="0"/>
          </a:p>
          <a:p>
            <a:r>
              <a:rPr lang="en-GB" dirty="0"/>
              <a:t>Approved by Microsoft SDL for all new applications:</a:t>
            </a:r>
          </a:p>
          <a:p>
            <a:pPr lvl="1"/>
            <a:r>
              <a:rPr lang="en-GB" dirty="0"/>
              <a:t>Advanced Encryption Standard (AES) or </a:t>
            </a:r>
            <a:r>
              <a:rPr lang="en-GB" dirty="0" err="1"/>
              <a:t>Rijndael</a:t>
            </a:r>
            <a:r>
              <a:rPr lang="en-GB" dirty="0"/>
              <a:t> </a:t>
            </a:r>
          </a:p>
          <a:p>
            <a:pPr lvl="1"/>
            <a:r>
              <a:rPr lang="en-GB" dirty="0"/>
              <a:t>SHA 256 or higher</a:t>
            </a:r>
          </a:p>
          <a:p>
            <a:endParaRPr lang="en-US" dirty="0"/>
          </a:p>
        </p:txBody>
      </p:sp>
    </p:spTree>
    <p:extLst>
      <p:ext uri="{BB962C8B-B14F-4D97-AF65-F5344CB8AC3E}">
        <p14:creationId xmlns:p14="http://schemas.microsoft.com/office/powerpoint/2010/main" val="39375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a:t>
            </a:r>
            <a:endParaRPr lang="en-GB" dirty="0"/>
          </a:p>
        </p:txBody>
      </p:sp>
      <p:sp>
        <p:nvSpPr>
          <p:cNvPr id="2" name="Text Placeholder 1"/>
          <p:cNvSpPr>
            <a:spLocks noGrp="1"/>
          </p:cNvSpPr>
          <p:nvPr>
            <p:ph type="body" idx="1"/>
          </p:nvPr>
        </p:nvSpPr>
        <p:spPr/>
        <p:txBody>
          <a:bodyPr/>
          <a:lstStyle/>
          <a:p>
            <a:r>
              <a:rPr lang="en-GB" dirty="0"/>
              <a:t>Testing and Analysis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191073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dirty="0"/>
              <a:t>Functional Testing vs. Secure Testing</a:t>
            </a:r>
          </a:p>
        </p:txBody>
      </p:sp>
      <p:graphicFrame>
        <p:nvGraphicFramePr>
          <p:cNvPr id="5" name="Diagram 4"/>
          <p:cNvGraphicFramePr/>
          <p:nvPr>
            <p:extLst>
              <p:ext uri="{D42A27DB-BD31-4B8C-83A1-F6EECF244321}">
                <p14:modId xmlns:p14="http://schemas.microsoft.com/office/powerpoint/2010/main" val="1374071211"/>
              </p:ext>
            </p:extLst>
          </p:nvPr>
        </p:nvGraphicFramePr>
        <p:xfrm>
          <a:off x="1219611" y="1554708"/>
          <a:ext cx="9549595" cy="457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200" name="Picture 8" descr="C:\Documents and Settings\EclipSec Kevin Lam\Local Settings\Temporary Internet Files\Content.IE5\CXYLYNYF\MCj04338830000[1].png"/>
          <p:cNvPicPr>
            <a:picLocks noChangeArrowheads="1"/>
          </p:cNvPicPr>
          <p:nvPr/>
        </p:nvPicPr>
        <p:blipFill>
          <a:blip r:embed="rId8"/>
          <a:srcRect/>
          <a:stretch>
            <a:fillRect/>
          </a:stretch>
        </p:blipFill>
        <p:spPr bwMode="auto">
          <a:xfrm>
            <a:off x="3518520" y="3962107"/>
            <a:ext cx="990286" cy="990600"/>
          </a:xfrm>
          <a:prstGeom prst="rect">
            <a:avLst/>
          </a:prstGeom>
          <a:noFill/>
          <a:ln w="9525">
            <a:noFill/>
            <a:miter lim="800000"/>
            <a:headEnd/>
            <a:tailEnd/>
          </a:ln>
        </p:spPr>
      </p:pic>
      <p:pic>
        <p:nvPicPr>
          <p:cNvPr id="10" name="Picture 8" descr="C:\Documents and Settings\EclipSec Kevin Lam\Local Settings\Temporary Internet Files\Content.IE5\CXYLYNYF\MCj04338830000[1].png"/>
          <p:cNvPicPr>
            <a:picLocks noChangeArrowheads="1"/>
          </p:cNvPicPr>
          <p:nvPr/>
        </p:nvPicPr>
        <p:blipFill>
          <a:blip r:embed="rId8">
            <a:duotone>
              <a:prstClr val="black"/>
              <a:schemeClr val="accent3">
                <a:tint val="45000"/>
                <a:satMod val="400000"/>
              </a:schemeClr>
            </a:duotone>
          </a:blip>
          <a:srcRect/>
          <a:stretch>
            <a:fillRect/>
          </a:stretch>
        </p:blipFill>
        <p:spPr bwMode="auto">
          <a:xfrm>
            <a:off x="5486641" y="3048000"/>
            <a:ext cx="990286" cy="990600"/>
          </a:xfrm>
          <a:prstGeom prst="rect">
            <a:avLst/>
          </a:prstGeom>
          <a:noFill/>
        </p:spPr>
      </p:pic>
      <p:pic>
        <p:nvPicPr>
          <p:cNvPr id="11" name="Picture 8" descr="C:\Documents and Settings\EclipSec Kevin Lam\Local Settings\Temporary Internet Files\Content.IE5\CXYLYNYF\MCj04338830000[1].png"/>
          <p:cNvPicPr>
            <a:picLocks noChangeArrowheads="1"/>
          </p:cNvPicPr>
          <p:nvPr/>
        </p:nvPicPr>
        <p:blipFill>
          <a:blip r:embed="rId8">
            <a:duotone>
              <a:prstClr val="black"/>
              <a:schemeClr val="accent2">
                <a:tint val="45000"/>
                <a:satMod val="400000"/>
              </a:schemeClr>
            </a:duotone>
          </a:blip>
          <a:srcRect/>
          <a:stretch>
            <a:fillRect/>
          </a:stretch>
        </p:blipFill>
        <p:spPr bwMode="auto">
          <a:xfrm>
            <a:off x="7365755" y="3898619"/>
            <a:ext cx="990286" cy="990600"/>
          </a:xfrm>
          <a:prstGeom prst="rect">
            <a:avLst/>
          </a:prstGeom>
          <a:noFill/>
        </p:spPr>
      </p:pic>
    </p:spTree>
    <p:extLst>
      <p:ext uri="{BB962C8B-B14F-4D97-AF65-F5344CB8AC3E}">
        <p14:creationId xmlns:p14="http://schemas.microsoft.com/office/powerpoint/2010/main" val="421676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animEffect transition="in" filter="fade">
                                      <p:cBhvr>
                                        <p:cTn id="7" dur="1000"/>
                                        <p:tgtEl>
                                          <p:spTgt spid="82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200"/>
                                        </p:tgtEl>
                                      </p:cBhvr>
                                    </p:animEffect>
                                    <p:set>
                                      <p:cBhvr>
                                        <p:cTn id="12" dur="1" fill="hold">
                                          <p:stCondLst>
                                            <p:cond delay="999"/>
                                          </p:stCondLst>
                                        </p:cTn>
                                        <p:tgtEl>
                                          <p:spTgt spid="8200"/>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10"/>
                                        </p:tgtEl>
                                      </p:cBhvr>
                                    </p:animEffect>
                                    <p:set>
                                      <p:cBhvr>
                                        <p:cTn id="21" dur="1" fill="hold">
                                          <p:stCondLst>
                                            <p:cond delay="999"/>
                                          </p:stCondLst>
                                        </p:cTn>
                                        <p:tgtEl>
                                          <p:spTgt spid="10"/>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t>How Experts view Secure Testing</a:t>
            </a:r>
            <a:endParaRPr lang="en-US" dirty="0"/>
          </a:p>
        </p:txBody>
      </p:sp>
      <p:sp>
        <p:nvSpPr>
          <p:cNvPr id="263171" name="Rectangle 3"/>
          <p:cNvSpPr>
            <a:spLocks noGrp="1" noChangeArrowheads="1"/>
          </p:cNvSpPr>
          <p:nvPr>
            <p:ph idx="1"/>
          </p:nvPr>
        </p:nvSpPr>
        <p:spPr/>
        <p:txBody>
          <a:bodyPr>
            <a:normAutofit/>
          </a:bodyPr>
          <a:lstStyle/>
          <a:p>
            <a:pPr marL="0" indent="0">
              <a:buNone/>
            </a:pPr>
            <a:r>
              <a:rPr lang="en-US" dirty="0"/>
              <a:t>“The symptoms of security vulnerabilities are very different from those of traditional bugs”</a:t>
            </a:r>
          </a:p>
          <a:p>
            <a:pPr marL="1632743" lvl="3" indent="0" algn="ctr">
              <a:buNone/>
            </a:pPr>
            <a:r>
              <a:rPr lang="en-US" dirty="0"/>
              <a:t>“How To Break Software Security”</a:t>
            </a:r>
            <a:br>
              <a:rPr lang="en-US" dirty="0"/>
            </a:br>
            <a:endParaRPr lang="en-US" dirty="0"/>
          </a:p>
          <a:p>
            <a:pPr lvl="3" algn="ctr"/>
            <a:endParaRPr lang="en-US" dirty="0"/>
          </a:p>
          <a:p>
            <a:pPr marL="0" indent="0">
              <a:buNone/>
            </a:pPr>
            <a:r>
              <a:rPr lang="en-US" dirty="0"/>
              <a:t>“The designers and the specifications might outline a secure design, the developers might be diligent and write secure code, but it’s the testing process that determines whether the product is secure in the real world”</a:t>
            </a:r>
          </a:p>
          <a:p>
            <a:pPr marL="1632743" lvl="3" indent="0" algn="ctr">
              <a:buNone/>
            </a:pPr>
            <a:r>
              <a:rPr lang="en-US" dirty="0"/>
              <a:t>“Writing Secure Code, Second Edition”</a:t>
            </a:r>
          </a:p>
          <a:p>
            <a:pPr lvl="3" algn="ctr"/>
            <a:endParaRPr lang="en-US" dirty="0"/>
          </a:p>
        </p:txBody>
      </p:sp>
    </p:spTree>
    <p:extLst>
      <p:ext uri="{BB962C8B-B14F-4D97-AF65-F5344CB8AC3E}">
        <p14:creationId xmlns:p14="http://schemas.microsoft.com/office/powerpoint/2010/main" val="337514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Security Testing Tips</a:t>
            </a:r>
          </a:p>
        </p:txBody>
      </p:sp>
      <p:sp>
        <p:nvSpPr>
          <p:cNvPr id="9219" name="Content Placeholder 2"/>
          <p:cNvSpPr>
            <a:spLocks noGrp="1"/>
          </p:cNvSpPr>
          <p:nvPr>
            <p:ph idx="1"/>
          </p:nvPr>
        </p:nvSpPr>
        <p:spPr/>
        <p:txBody>
          <a:bodyPr>
            <a:normAutofit/>
          </a:bodyPr>
          <a:lstStyle/>
          <a:p>
            <a:r>
              <a:rPr lang="en-US" dirty="0"/>
              <a:t>Single Rule of Security Testing: there are no rules!</a:t>
            </a:r>
          </a:p>
          <a:p>
            <a:r>
              <a:rPr lang="en-US" dirty="0"/>
              <a:t>“Malicious users wouldn’t try to do that” - Yes they will!</a:t>
            </a:r>
          </a:p>
          <a:p>
            <a:r>
              <a:rPr lang="en-US" dirty="0"/>
              <a:t>Malicious users will try to circumvent application client components</a:t>
            </a:r>
          </a:p>
          <a:p>
            <a:r>
              <a:rPr lang="en-US" dirty="0"/>
              <a:t>Malicious users will try to compromise application dependencies</a:t>
            </a:r>
          </a:p>
        </p:txBody>
      </p:sp>
    </p:spTree>
    <p:extLst>
      <p:ext uri="{BB962C8B-B14F-4D97-AF65-F5344CB8AC3E}">
        <p14:creationId xmlns:p14="http://schemas.microsoft.com/office/powerpoint/2010/main" val="63575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Penetration Testing</a:t>
            </a:r>
          </a:p>
        </p:txBody>
      </p:sp>
      <p:sp>
        <p:nvSpPr>
          <p:cNvPr id="13315" name="Content Placeholder 2"/>
          <p:cNvSpPr>
            <a:spLocks noGrp="1"/>
          </p:cNvSpPr>
          <p:nvPr>
            <p:ph idx="1"/>
          </p:nvPr>
        </p:nvSpPr>
        <p:spPr/>
        <p:txBody>
          <a:bodyPr>
            <a:normAutofit/>
          </a:bodyPr>
          <a:lstStyle/>
          <a:p>
            <a:r>
              <a:rPr lang="en-US"/>
              <a:t>Goal is to simulate actual attacks against an application and measure how well the application is able to withstand such attacks</a:t>
            </a:r>
          </a:p>
          <a:p>
            <a:r>
              <a:rPr lang="en-US"/>
              <a:t>Attack the application as a malicious user by using:</a:t>
            </a:r>
          </a:p>
          <a:p>
            <a:pPr lvl="1"/>
            <a:r>
              <a:rPr lang="en-US"/>
              <a:t>Manual techniques</a:t>
            </a:r>
          </a:p>
          <a:p>
            <a:pPr lvl="1"/>
            <a:r>
              <a:rPr lang="en-US"/>
              <a:t>Attack tools</a:t>
            </a:r>
          </a:p>
          <a:p>
            <a:r>
              <a:rPr lang="en-US"/>
              <a:t>Penetration testing provides a security posture snapshot only at the specific time of testing</a:t>
            </a:r>
            <a:endParaRPr lang="en-US" dirty="0"/>
          </a:p>
        </p:txBody>
      </p:sp>
    </p:spTree>
    <p:extLst>
      <p:ext uri="{BB962C8B-B14F-4D97-AF65-F5344CB8AC3E}">
        <p14:creationId xmlns:p14="http://schemas.microsoft.com/office/powerpoint/2010/main" val="147152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Code Review</a:t>
            </a:r>
          </a:p>
        </p:txBody>
      </p:sp>
      <p:sp>
        <p:nvSpPr>
          <p:cNvPr id="15363" name="Content Placeholder 2"/>
          <p:cNvSpPr>
            <a:spLocks noGrp="1"/>
          </p:cNvSpPr>
          <p:nvPr>
            <p:ph idx="1"/>
          </p:nvPr>
        </p:nvSpPr>
        <p:spPr/>
        <p:txBody>
          <a:bodyPr/>
          <a:lstStyle/>
          <a:p>
            <a:r>
              <a:rPr lang="en-US" dirty="0"/>
              <a:t>Manual review of the source code of an application to identify common code weaknesses</a:t>
            </a:r>
          </a:p>
          <a:p>
            <a:r>
              <a:rPr lang="en-US" dirty="0"/>
              <a:t>Context-aware analysis</a:t>
            </a:r>
          </a:p>
          <a:p>
            <a:r>
              <a:rPr lang="en-US" dirty="0"/>
              <a:t>Should be performed for all high-priority code</a:t>
            </a:r>
          </a:p>
          <a:p>
            <a:r>
              <a:rPr lang="en-US" dirty="0"/>
              <a:t>Very effective, but also very labor-intensive</a:t>
            </a:r>
          </a:p>
          <a:p>
            <a:r>
              <a:rPr lang="en-US" dirty="0"/>
              <a:t>Automation tools to assist code reviewers are available</a:t>
            </a:r>
          </a:p>
        </p:txBody>
      </p:sp>
    </p:spTree>
    <p:extLst>
      <p:ext uri="{BB962C8B-B14F-4D97-AF65-F5344CB8AC3E}">
        <p14:creationId xmlns:p14="http://schemas.microsoft.com/office/powerpoint/2010/main" val="254848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1.visualstudio.com/dynimg/IC7353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7392"/>
            <a:ext cx="12192000" cy="630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18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What?</a:t>
            </a:r>
            <a:endParaRPr lang="en-GB" dirty="0"/>
          </a:p>
        </p:txBody>
      </p:sp>
      <p:sp>
        <p:nvSpPr>
          <p:cNvPr id="2" name="Text Placeholder 1"/>
          <p:cNvSpPr>
            <a:spLocks noGrp="1"/>
          </p:cNvSpPr>
          <p:nvPr>
            <p:ph type="body" idx="1"/>
          </p:nvPr>
        </p:nvSpPr>
        <p:spPr/>
        <p:txBody>
          <a:bodyPr/>
          <a:lstStyle/>
          <a:p>
            <a:r>
              <a:rPr lang="en-GB" dirty="0"/>
              <a:t>Overview</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3814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sp>
        <p:nvSpPr>
          <p:cNvPr id="3" name="Content Placeholder 2"/>
          <p:cNvSpPr>
            <a:spLocks noGrp="1"/>
          </p:cNvSpPr>
          <p:nvPr>
            <p:ph idx="1"/>
          </p:nvPr>
        </p:nvSpPr>
        <p:spPr/>
        <p:txBody>
          <a:bodyPr/>
          <a:lstStyle/>
          <a:p>
            <a:r>
              <a:rPr lang="en-US" dirty="0"/>
              <a:t>Make sure settings and configurations are correctly secured.</a:t>
            </a:r>
          </a:p>
          <a:p>
            <a:r>
              <a:rPr lang="en-US" dirty="0"/>
              <a:t>Use automation where possible</a:t>
            </a:r>
          </a:p>
          <a:p>
            <a:r>
              <a:rPr lang="en-US" dirty="0"/>
              <a:t>Have an incident response plan ready</a:t>
            </a:r>
          </a:p>
          <a:p>
            <a:r>
              <a:rPr lang="en-US" dirty="0"/>
              <a:t>Keep a release archive</a:t>
            </a:r>
          </a:p>
        </p:txBody>
      </p:sp>
    </p:spTree>
    <p:extLst>
      <p:ext uri="{BB962C8B-B14F-4D97-AF65-F5344CB8AC3E}">
        <p14:creationId xmlns:p14="http://schemas.microsoft.com/office/powerpoint/2010/main" val="74572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a:t>
            </a:r>
            <a:endParaRPr lang="en-US" dirty="0"/>
          </a:p>
        </p:txBody>
      </p:sp>
      <p:sp>
        <p:nvSpPr>
          <p:cNvPr id="3" name="Content Placeholder 2"/>
          <p:cNvSpPr>
            <a:spLocks noGrp="1"/>
          </p:cNvSpPr>
          <p:nvPr>
            <p:ph idx="1"/>
          </p:nvPr>
        </p:nvSpPr>
        <p:spPr/>
        <p:txBody>
          <a:bodyPr/>
          <a:lstStyle/>
          <a:p>
            <a:r>
              <a:rPr lang="en-US" dirty="0"/>
              <a:t>Minimize response time for an active incident to the time to execute response plan</a:t>
            </a:r>
          </a:p>
          <a:p>
            <a:r>
              <a:rPr lang="en-US" dirty="0"/>
              <a:t>Update planning with a retrospective</a:t>
            </a:r>
          </a:p>
          <a:p>
            <a:pPr lvl="1"/>
            <a:r>
              <a:rPr lang="en-US" dirty="0"/>
              <a:t>What worked?</a:t>
            </a:r>
          </a:p>
          <a:p>
            <a:pPr lvl="1"/>
            <a:r>
              <a:rPr lang="en-US" dirty="0"/>
              <a:t>What didn’t work?</a:t>
            </a:r>
          </a:p>
          <a:p>
            <a:pPr lvl="1"/>
            <a:r>
              <a:rPr lang="en-US" dirty="0"/>
              <a:t>What should we do next time?</a:t>
            </a:r>
          </a:p>
          <a:p>
            <a:pPr marL="457200" lvl="1" indent="0">
              <a:buNone/>
            </a:pPr>
            <a:endParaRPr lang="en-US" dirty="0"/>
          </a:p>
          <a:p>
            <a:r>
              <a:rPr lang="en-US" dirty="0"/>
              <a:t>THIS IS TOO OFTEN FORGOTTEN…</a:t>
            </a:r>
          </a:p>
        </p:txBody>
      </p:sp>
    </p:spTree>
    <p:extLst>
      <p:ext uri="{BB962C8B-B14F-4D97-AF65-F5344CB8AC3E}">
        <p14:creationId xmlns:p14="http://schemas.microsoft.com/office/powerpoint/2010/main" val="168878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Implementing SDL in VSTS</a:t>
            </a:r>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124" y="1230078"/>
            <a:ext cx="3097728" cy="3097728"/>
          </a:xfrm>
          <a:prstGeom prst="rect">
            <a:avLst/>
          </a:prstGeom>
        </p:spPr>
      </p:pic>
    </p:spTree>
    <p:extLst>
      <p:ext uri="{BB962C8B-B14F-4D97-AF65-F5344CB8AC3E}">
        <p14:creationId xmlns:p14="http://schemas.microsoft.com/office/powerpoint/2010/main" val="3482889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Is there a TFS SDL Template?</a:t>
            </a:r>
          </a:p>
        </p:txBody>
      </p:sp>
      <p:sp>
        <p:nvSpPr>
          <p:cNvPr id="3" name="Content Placeholder 2"/>
          <p:cNvSpPr>
            <a:spLocks noGrp="1"/>
          </p:cNvSpPr>
          <p:nvPr>
            <p:ph idx="1"/>
          </p:nvPr>
        </p:nvSpPr>
        <p:spPr/>
        <p:txBody>
          <a:bodyPr>
            <a:normAutofit/>
          </a:bodyPr>
          <a:lstStyle/>
          <a:p>
            <a:r>
              <a:rPr lang="en-GB" dirty="0"/>
              <a:t>No, there isn’t one….</a:t>
            </a:r>
          </a:p>
          <a:p>
            <a:r>
              <a:rPr lang="en-GB" dirty="0"/>
              <a:t>You need to grow your own. Key features will be…</a:t>
            </a:r>
          </a:p>
          <a:p>
            <a:pPr lvl="1"/>
            <a:r>
              <a:rPr lang="en-GB" dirty="0"/>
              <a:t>A means to mark issues/features as security related</a:t>
            </a:r>
          </a:p>
          <a:p>
            <a:pPr lvl="1"/>
            <a:r>
              <a:rPr lang="en-GB" dirty="0"/>
              <a:t>Potentially automated work item creation on events, or tools to generate work upon demand e.g. start of sprint</a:t>
            </a:r>
          </a:p>
          <a:p>
            <a:pPr lvl="2"/>
            <a:r>
              <a:rPr lang="en-GB" dirty="0"/>
              <a:t>Thread model session for new features</a:t>
            </a:r>
          </a:p>
          <a:p>
            <a:pPr lvl="2"/>
            <a:r>
              <a:rPr lang="en-GB" dirty="0"/>
              <a:t>Secure Code reviews</a:t>
            </a:r>
          </a:p>
          <a:p>
            <a:pPr lvl="1"/>
            <a:r>
              <a:rPr lang="en-GB" dirty="0"/>
              <a:t>Static analysis in automated build</a:t>
            </a:r>
          </a:p>
          <a:p>
            <a:pPr lvl="1"/>
            <a:endParaRPr lang="en-GB" dirty="0"/>
          </a:p>
        </p:txBody>
      </p:sp>
    </p:spTree>
    <p:extLst>
      <p:ext uri="{BB962C8B-B14F-4D97-AF65-F5344CB8AC3E}">
        <p14:creationId xmlns:p14="http://schemas.microsoft.com/office/powerpoint/2010/main" val="113191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first layer - Visual Studio</a:t>
            </a:r>
          </a:p>
        </p:txBody>
      </p:sp>
      <p:sp>
        <p:nvSpPr>
          <p:cNvPr id="3" name="Text Placeholder 2"/>
          <p:cNvSpPr>
            <a:spLocks noGrp="1"/>
          </p:cNvSpPr>
          <p:nvPr>
            <p:ph idx="1"/>
          </p:nvPr>
        </p:nvSpPr>
        <p:spPr/>
        <p:txBody>
          <a:bodyPr>
            <a:normAutofit/>
          </a:bodyPr>
          <a:lstStyle/>
          <a:p>
            <a:r>
              <a:rPr lang="en-GB" dirty="0"/>
              <a:t>Use the built in tools for the first layer of protection</a:t>
            </a:r>
          </a:p>
          <a:p>
            <a:pPr lvl="1"/>
            <a:r>
              <a:rPr lang="en-GB" dirty="0"/>
              <a:t>Unit-Testing</a:t>
            </a:r>
          </a:p>
          <a:p>
            <a:pPr lvl="1"/>
            <a:r>
              <a:rPr lang="en-GB" dirty="0"/>
              <a:t>Code Analysis (</a:t>
            </a:r>
            <a:r>
              <a:rPr lang="en-GB" dirty="0" err="1"/>
              <a:t>FxCop</a:t>
            </a:r>
            <a:r>
              <a:rPr lang="en-GB" dirty="0"/>
              <a:t>)</a:t>
            </a:r>
          </a:p>
          <a:p>
            <a:pPr lvl="1"/>
            <a:r>
              <a:rPr lang="en-GB" dirty="0" err="1"/>
              <a:t>StyleCop</a:t>
            </a:r>
            <a:r>
              <a:rPr lang="en-GB" dirty="0"/>
              <a:t> </a:t>
            </a:r>
          </a:p>
          <a:p>
            <a:pPr lvl="1"/>
            <a:r>
              <a:rPr lang="en-GB" dirty="0" err="1"/>
              <a:t>SonarLint</a:t>
            </a:r>
            <a:r>
              <a:rPr lang="en-GB" dirty="0"/>
              <a:t> (VS 2015 and later)</a:t>
            </a:r>
          </a:p>
          <a:p>
            <a:endParaRPr lang="en-GB" dirty="0"/>
          </a:p>
          <a:p>
            <a:endParaRPr lang="en-GB" dirty="0"/>
          </a:p>
        </p:txBody>
      </p:sp>
    </p:spTree>
    <p:extLst>
      <p:ext uri="{BB962C8B-B14F-4D97-AF65-F5344CB8AC3E}">
        <p14:creationId xmlns:p14="http://schemas.microsoft.com/office/powerpoint/2010/main" val="267400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second layer – VSTS/TFS</a:t>
            </a:r>
          </a:p>
        </p:txBody>
      </p:sp>
      <p:sp>
        <p:nvSpPr>
          <p:cNvPr id="3" name="Text Placeholder 2"/>
          <p:cNvSpPr>
            <a:spLocks noGrp="1"/>
          </p:cNvSpPr>
          <p:nvPr>
            <p:ph idx="1"/>
          </p:nvPr>
        </p:nvSpPr>
        <p:spPr/>
        <p:txBody>
          <a:bodyPr>
            <a:normAutofit/>
          </a:bodyPr>
          <a:lstStyle/>
          <a:p>
            <a:r>
              <a:rPr lang="en-US" dirty="0"/>
              <a:t>Combined Visual Studio with VSTS or TFS</a:t>
            </a:r>
          </a:p>
          <a:p>
            <a:pPr lvl="1"/>
            <a:r>
              <a:rPr lang="en-US" dirty="0"/>
              <a:t>Continuous Integration</a:t>
            </a:r>
          </a:p>
          <a:p>
            <a:pPr lvl="1"/>
            <a:r>
              <a:rPr lang="en-US" dirty="0"/>
              <a:t>Code Review via Pull Requests if using </a:t>
            </a:r>
            <a:r>
              <a:rPr lang="en-US" dirty="0" err="1"/>
              <a:t>Git</a:t>
            </a:r>
            <a:endParaRPr lang="en-US" dirty="0"/>
          </a:p>
          <a:p>
            <a:pPr lvl="1"/>
            <a:r>
              <a:rPr lang="en-US" dirty="0"/>
              <a:t>Gated </a:t>
            </a:r>
            <a:r>
              <a:rPr lang="en-US" dirty="0" err="1"/>
              <a:t>Checkin</a:t>
            </a:r>
            <a:r>
              <a:rPr lang="en-US" dirty="0"/>
              <a:t> if using TFVC</a:t>
            </a:r>
          </a:p>
          <a:p>
            <a:pPr lvl="1"/>
            <a:r>
              <a:rPr lang="en-US" dirty="0" err="1"/>
              <a:t>SonarQube</a:t>
            </a:r>
            <a:r>
              <a:rPr lang="en-US" dirty="0"/>
              <a:t> integration</a:t>
            </a:r>
          </a:p>
          <a:p>
            <a:endParaRPr lang="en-GB" dirty="0"/>
          </a:p>
        </p:txBody>
      </p:sp>
    </p:spTree>
    <p:extLst>
      <p:ext uri="{BB962C8B-B14F-4D97-AF65-F5344CB8AC3E}">
        <p14:creationId xmlns:p14="http://schemas.microsoft.com/office/powerpoint/2010/main" val="18318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Introducing </a:t>
            </a:r>
            <a:r>
              <a:rPr lang="en-GB" dirty="0" err="1"/>
              <a:t>SonarQube</a:t>
            </a:r>
            <a:endParaRPr lang="en-GB" dirty="0"/>
          </a:p>
        </p:txBody>
      </p:sp>
      <p:sp>
        <p:nvSpPr>
          <p:cNvPr id="3" name="Content Placeholder 2"/>
          <p:cNvSpPr>
            <a:spLocks noGrp="1"/>
          </p:cNvSpPr>
          <p:nvPr>
            <p:ph idx="1"/>
          </p:nvPr>
        </p:nvSpPr>
        <p:spPr/>
        <p:txBody>
          <a:bodyPr/>
          <a:lstStyle/>
          <a:p>
            <a:pPr marL="0" indent="0">
              <a:buNone/>
            </a:pPr>
            <a:r>
              <a:rPr lang="en-GB" dirty="0"/>
              <a:t>To quote the product homepage…</a:t>
            </a:r>
          </a:p>
          <a:p>
            <a:pPr marL="0" indent="0">
              <a:buNone/>
            </a:pPr>
            <a:endParaRPr lang="en-GB" dirty="0"/>
          </a:p>
          <a:p>
            <a:pPr marL="0" indent="0">
              <a:buNone/>
            </a:pPr>
            <a:r>
              <a:rPr lang="en-GB" i="1" dirty="0"/>
              <a:t>“The </a:t>
            </a:r>
            <a:r>
              <a:rPr lang="en-GB" i="1" dirty="0" err="1">
                <a:hlinkClick r:id="rId3"/>
              </a:rPr>
              <a:t>SonarQube</a:t>
            </a:r>
            <a:r>
              <a:rPr lang="en-GB" i="1" dirty="0"/>
              <a:t>® platform is an open source quality management platform, dedicated to continuously </a:t>
            </a:r>
            <a:r>
              <a:rPr lang="en-GB" i="1" dirty="0" err="1"/>
              <a:t>analyzing</a:t>
            </a:r>
            <a:r>
              <a:rPr lang="en-GB" i="1" dirty="0"/>
              <a:t> and measuring the technical quality of source code, from project portfolio down to the method level. To understand what the platform tracks and why it's important, take a look at the </a:t>
            </a:r>
            <a:r>
              <a:rPr lang="en-GB" i="1" dirty="0">
                <a:hlinkClick r:id="rId4"/>
              </a:rPr>
              <a:t>Developers' Seven Deadly Sins</a:t>
            </a:r>
            <a:r>
              <a:rPr lang="en-GB" i="1" dirty="0"/>
              <a:t>.”</a:t>
            </a:r>
          </a:p>
        </p:txBody>
      </p:sp>
      <p:pic>
        <p:nvPicPr>
          <p:cNvPr id="3074" name="Picture 2" descr="http://www.sonarqube.org/wp-content/themes/sonarsource.org/images/sona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4992" y="5704067"/>
            <a:ext cx="2601479" cy="624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5424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77333" y="487892"/>
            <a:ext cx="11345333" cy="5628518"/>
          </a:xfrm>
        </p:spPr>
      </p:pic>
    </p:spTree>
    <p:extLst>
      <p:ext uri="{BB962C8B-B14F-4D97-AF65-F5344CB8AC3E}">
        <p14:creationId xmlns:p14="http://schemas.microsoft.com/office/powerpoint/2010/main" val="2177141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9591"/>
          <a:stretch/>
        </p:blipFill>
        <p:spPr>
          <a:xfrm>
            <a:off x="-1" y="285751"/>
            <a:ext cx="12352565" cy="6253842"/>
          </a:xfrm>
          <a:prstGeom prst="rect">
            <a:avLst/>
          </a:prstGeom>
        </p:spPr>
      </p:pic>
    </p:spTree>
    <p:extLst>
      <p:ext uri="{BB962C8B-B14F-4D97-AF65-F5344CB8AC3E}">
        <p14:creationId xmlns:p14="http://schemas.microsoft.com/office/powerpoint/2010/main" val="3239805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5108" b="-4676"/>
          <a:stretch/>
        </p:blipFill>
        <p:spPr>
          <a:xfrm>
            <a:off x="0" y="734786"/>
            <a:ext cx="12192000" cy="6098633"/>
          </a:xfrm>
          <a:prstGeom prst="rect">
            <a:avLst/>
          </a:prstGeom>
        </p:spPr>
      </p:pic>
    </p:spTree>
    <p:extLst>
      <p:ext uri="{BB962C8B-B14F-4D97-AF65-F5344CB8AC3E}">
        <p14:creationId xmlns:p14="http://schemas.microsoft.com/office/powerpoint/2010/main" val="545580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does IT secure the Business?</a:t>
            </a:r>
            <a:endParaRPr lang="en-US" dirty="0"/>
          </a:p>
        </p:txBody>
      </p:sp>
      <p:sp>
        <p:nvSpPr>
          <p:cNvPr id="3" name="Text Placeholder 2"/>
          <p:cNvSpPr>
            <a:spLocks noGrp="1"/>
          </p:cNvSpPr>
          <p:nvPr>
            <p:ph idx="1"/>
          </p:nvPr>
        </p:nvSpPr>
        <p:spPr>
          <a:xfrm>
            <a:off x="838200" y="3363685"/>
            <a:ext cx="10515600" cy="2813277"/>
          </a:xfrm>
        </p:spPr>
        <p:txBody>
          <a:bodyPr>
            <a:normAutofit lnSpcReduction="10000"/>
          </a:bodyPr>
          <a:lstStyle/>
          <a:p>
            <a:pPr marL="0" indent="0">
              <a:buNone/>
            </a:pPr>
            <a:r>
              <a:rPr lang="en-US" b="1" dirty="0"/>
              <a:t>The Result?</a:t>
            </a:r>
          </a:p>
          <a:p>
            <a:r>
              <a:rPr lang="en-US" dirty="0"/>
              <a:t>Only protect the boundary</a:t>
            </a:r>
          </a:p>
          <a:p>
            <a:r>
              <a:rPr lang="en-US" dirty="0"/>
              <a:t>Firewalls are only part of a solution</a:t>
            </a:r>
          </a:p>
          <a:p>
            <a:r>
              <a:rPr lang="en-US" dirty="0" err="1"/>
              <a:t>Organisations</a:t>
            </a:r>
            <a:r>
              <a:rPr lang="en-US" dirty="0"/>
              <a:t> need to think more holistically</a:t>
            </a:r>
          </a:p>
          <a:p>
            <a:r>
              <a:rPr lang="en-US" dirty="0"/>
              <a:t>IT can only protect against what they know and if developers don’t tell them …..</a:t>
            </a:r>
          </a:p>
          <a:p>
            <a:endParaRPr lang="en-US" dirty="0"/>
          </a:p>
        </p:txBody>
      </p:sp>
      <p:graphicFrame>
        <p:nvGraphicFramePr>
          <p:cNvPr id="4" name="Diagram 3"/>
          <p:cNvGraphicFramePr/>
          <p:nvPr>
            <p:extLst>
              <p:ext uri="{D42A27DB-BD31-4B8C-83A1-F6EECF244321}">
                <p14:modId xmlns:p14="http://schemas.microsoft.com/office/powerpoint/2010/main" val="651787582"/>
              </p:ext>
            </p:extLst>
          </p:nvPr>
        </p:nvGraphicFramePr>
        <p:xfrm>
          <a:off x="2693307" y="1438124"/>
          <a:ext cx="6287407" cy="1745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671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4148" b="-4677"/>
          <a:stretch/>
        </p:blipFill>
        <p:spPr>
          <a:xfrm>
            <a:off x="0" y="669471"/>
            <a:ext cx="12192000" cy="6163948"/>
          </a:xfrm>
          <a:prstGeom prst="rect">
            <a:avLst/>
          </a:prstGeom>
        </p:spPr>
      </p:pic>
    </p:spTree>
    <p:extLst>
      <p:ext uri="{BB962C8B-B14F-4D97-AF65-F5344CB8AC3E}">
        <p14:creationId xmlns:p14="http://schemas.microsoft.com/office/powerpoint/2010/main" val="702704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36474" cy="1325563"/>
          </a:xfrm>
        </p:spPr>
        <p:txBody>
          <a:bodyPr>
            <a:normAutofit/>
          </a:bodyPr>
          <a:lstStyle/>
          <a:p>
            <a:r>
              <a:rPr lang="en-GB" dirty="0"/>
              <a:t>Whatever your process you need to test it</a:t>
            </a:r>
          </a:p>
        </p:txBody>
      </p:sp>
      <p:sp>
        <p:nvSpPr>
          <p:cNvPr id="3" name="Content Placeholder 2"/>
          <p:cNvSpPr>
            <a:spLocks noGrp="1"/>
          </p:cNvSpPr>
          <p:nvPr>
            <p:ph idx="1"/>
          </p:nvPr>
        </p:nvSpPr>
        <p:spPr>
          <a:xfrm>
            <a:off x="838200" y="1825625"/>
            <a:ext cx="3968262" cy="4351338"/>
          </a:xfrm>
        </p:spPr>
        <p:txBody>
          <a:bodyPr/>
          <a:lstStyle/>
          <a:p>
            <a:r>
              <a:rPr lang="en-GB" dirty="0"/>
              <a:t>Have a sample that tests your process find issues</a:t>
            </a:r>
          </a:p>
          <a:p>
            <a:r>
              <a:rPr lang="en-GB" dirty="0"/>
              <a:t>OWASP Open Web Application Security Project - </a:t>
            </a:r>
            <a:r>
              <a:rPr lang="en-GB" dirty="0" err="1"/>
              <a:t>WebGoat</a:t>
            </a:r>
            <a:r>
              <a:rPr lang="en-GB" dirty="0"/>
              <a:t> Bad Bank</a:t>
            </a:r>
          </a:p>
          <a:p>
            <a:r>
              <a:rPr lang="en-GB" dirty="0"/>
              <a:t>Useful to provide processes during audit</a:t>
            </a:r>
          </a:p>
        </p:txBody>
      </p:sp>
      <p:pic>
        <p:nvPicPr>
          <p:cNvPr id="5" name="Picture 4"/>
          <p:cNvPicPr>
            <a:picLocks noChangeAspect="1"/>
          </p:cNvPicPr>
          <p:nvPr/>
        </p:nvPicPr>
        <p:blipFill>
          <a:blip r:embed="rId3"/>
          <a:stretch>
            <a:fillRect/>
          </a:stretch>
        </p:blipFill>
        <p:spPr>
          <a:xfrm>
            <a:off x="5241767" y="1664896"/>
            <a:ext cx="6528261" cy="4672795"/>
          </a:xfrm>
          <a:prstGeom prst="rect">
            <a:avLst/>
          </a:prstGeom>
        </p:spPr>
      </p:pic>
    </p:spTree>
    <p:extLst>
      <p:ext uri="{BB962C8B-B14F-4D97-AF65-F5344CB8AC3E}">
        <p14:creationId xmlns:p14="http://schemas.microsoft.com/office/powerpoint/2010/main" val="997312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737" name="Rectangle 9"/>
          <p:cNvSpPr>
            <a:spLocks noGrp="1" noChangeArrowheads="1"/>
          </p:cNvSpPr>
          <p:nvPr>
            <p:ph type="title"/>
          </p:nvPr>
        </p:nvSpPr>
        <p:spPr/>
        <p:txBody>
          <a:bodyPr/>
          <a:lstStyle/>
          <a:p>
            <a:r>
              <a:rPr lang="en-US"/>
              <a:t>Summary</a:t>
            </a:r>
            <a:endParaRPr lang="en-US" dirty="0"/>
          </a:p>
        </p:txBody>
      </p:sp>
      <p:sp>
        <p:nvSpPr>
          <p:cNvPr id="713738" name="Rectangle 10"/>
          <p:cNvSpPr>
            <a:spLocks noGrp="1" noChangeArrowheads="1"/>
          </p:cNvSpPr>
          <p:nvPr>
            <p:ph idx="1"/>
          </p:nvPr>
        </p:nvSpPr>
        <p:spPr/>
        <p:txBody>
          <a:bodyPr>
            <a:normAutofit/>
          </a:bodyPr>
          <a:lstStyle/>
          <a:p>
            <a:r>
              <a:rPr lang="en-US" dirty="0"/>
              <a:t>If you wait until an application is already in production to make it secure, you are too late</a:t>
            </a:r>
          </a:p>
          <a:p>
            <a:r>
              <a:rPr lang="en-US" dirty="0"/>
              <a:t>Develop a thoroughly considered policy exception tracking process</a:t>
            </a:r>
          </a:p>
          <a:p>
            <a:r>
              <a:rPr lang="en-US" dirty="0"/>
              <a:t>Education is crucial to the success of a security program</a:t>
            </a:r>
          </a:p>
          <a:p>
            <a:r>
              <a:rPr lang="en-US" dirty="0"/>
              <a:t>Security is an ongoing, always changing concern</a:t>
            </a:r>
          </a:p>
          <a:p>
            <a:r>
              <a:rPr lang="en-US" dirty="0"/>
              <a:t>Threat model your work!</a:t>
            </a:r>
          </a:p>
          <a:p>
            <a:pPr lvl="1"/>
            <a:r>
              <a:rPr lang="en-US" dirty="0"/>
              <a:t>Start early</a:t>
            </a:r>
          </a:p>
          <a:p>
            <a:pPr lvl="1"/>
            <a:r>
              <a:rPr lang="en-US" dirty="0"/>
              <a:t>Track changes</a:t>
            </a:r>
          </a:p>
          <a:p>
            <a:endParaRPr lang="en-US" dirty="0"/>
          </a:p>
        </p:txBody>
      </p:sp>
    </p:spTree>
    <p:extLst>
      <p:ext uri="{BB962C8B-B14F-4D97-AF65-F5344CB8AC3E}">
        <p14:creationId xmlns:p14="http://schemas.microsoft.com/office/powerpoint/2010/main" val="151741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37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37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37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37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373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373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37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Books to read</a:t>
            </a:r>
          </a:p>
        </p:txBody>
      </p:sp>
      <p:pic>
        <p:nvPicPr>
          <p:cNvPr id="1029" name="Picture 5" descr="http://ecx.images-amazon.com/images/I/51EnG5Gj6yL._BO2,204,203,200_PIsitb-sticker-arrow-click,TopRight,35,-76_SX385_SY500_CR,0,0,385,500_SH20_OU02_.jpg"/>
          <p:cNvPicPr>
            <a:picLocks noChangeAspect="1" noChangeArrowheads="1"/>
          </p:cNvPicPr>
          <p:nvPr/>
        </p:nvPicPr>
        <p:blipFill rotWithShape="1">
          <a:blip r:embed="rId2">
            <a:extLst>
              <a:ext uri="{28A0092B-C50C-407E-A947-70E740481C1C}">
                <a14:useLocalDpi xmlns:a14="http://schemas.microsoft.com/office/drawing/2010/main" val="0"/>
              </a:ext>
            </a:extLst>
          </a:blip>
          <a:srcRect t="13608" r="7710"/>
          <a:stretch/>
        </p:blipFill>
        <p:spPr bwMode="auto">
          <a:xfrm>
            <a:off x="788566" y="1938340"/>
            <a:ext cx="2819769" cy="342802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ecx.images-amazon.com/images/I/518xjXY-m4L._BO2,204,203,200_PIsitb-sticker-arrow-click,TopRight,35,-76_SX385_SY500_CR,0,0,385,500_SH20_OU02_.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20" r="7710"/>
          <a:stretch/>
        </p:blipFill>
        <p:spPr bwMode="auto">
          <a:xfrm>
            <a:off x="4608261" y="1929122"/>
            <a:ext cx="2819769" cy="336803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ecx.images-amazon.com/images/I/41fVyXrBQbL._BO2,204,203,200_PIsitb-sticker-arrow-click,TopRight,35,-76_SX385_SY500_CR,0,0,385,500_SH20_OU02_.jpg"/>
          <p:cNvPicPr>
            <a:picLocks noChangeAspect="1" noChangeArrowheads="1"/>
          </p:cNvPicPr>
          <p:nvPr/>
        </p:nvPicPr>
        <p:blipFill rotWithShape="1">
          <a:blip r:embed="rId4">
            <a:extLst>
              <a:ext uri="{28A0092B-C50C-407E-A947-70E740481C1C}">
                <a14:useLocalDpi xmlns:a14="http://schemas.microsoft.com/office/drawing/2010/main" val="0"/>
              </a:ext>
            </a:extLst>
          </a:blip>
          <a:srcRect t="15120" r="7994"/>
          <a:stretch/>
        </p:blipFill>
        <p:spPr bwMode="auto">
          <a:xfrm>
            <a:off x="8435809" y="1929122"/>
            <a:ext cx="2811117" cy="336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989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a:t>
            </a:r>
          </a:p>
        </p:txBody>
      </p:sp>
      <p:sp>
        <p:nvSpPr>
          <p:cNvPr id="3" name="Content Placeholder 2"/>
          <p:cNvSpPr>
            <a:spLocks noGrp="1"/>
          </p:cNvSpPr>
          <p:nvPr>
            <p:ph idx="1"/>
          </p:nvPr>
        </p:nvSpPr>
        <p:spPr/>
        <p:txBody>
          <a:bodyPr/>
          <a:lstStyle/>
          <a:p>
            <a:r>
              <a:rPr lang="en-GB" dirty="0"/>
              <a:t>Open Web Application Security Project (OWASP) </a:t>
            </a:r>
          </a:p>
          <a:p>
            <a:pPr lvl="1"/>
            <a:r>
              <a:rPr lang="en-GB" dirty="0">
                <a:hlinkClick r:id="rId2"/>
              </a:rPr>
              <a:t>https://www.owasp.org</a:t>
            </a:r>
            <a:endParaRPr lang="en-GB" dirty="0"/>
          </a:p>
          <a:p>
            <a:r>
              <a:rPr lang="en-GB" dirty="0" err="1"/>
              <a:t>SonarQube</a:t>
            </a:r>
            <a:endParaRPr lang="en-GB" dirty="0"/>
          </a:p>
          <a:p>
            <a:pPr lvl="1"/>
            <a:r>
              <a:rPr lang="en-GB" dirty="0">
                <a:hlinkClick r:id="rId3"/>
              </a:rPr>
              <a:t>http://www.sonarqube.org</a:t>
            </a:r>
            <a:r>
              <a:rPr lang="en-GB" dirty="0"/>
              <a:t> </a:t>
            </a:r>
          </a:p>
          <a:p>
            <a:r>
              <a:rPr lang="en-GB" dirty="0"/>
              <a:t>Microsoft ‘Writing Secure Code’</a:t>
            </a:r>
          </a:p>
          <a:p>
            <a:pPr lvl="1"/>
            <a:r>
              <a:rPr lang="en-GB" dirty="0">
                <a:hlinkClick r:id="rId4"/>
              </a:rPr>
              <a:t>https://msdn.microsoft.com/en-us/security/aa570401.aspx</a:t>
            </a:r>
            <a:r>
              <a:rPr lang="en-GB" dirty="0"/>
              <a:t> </a:t>
            </a:r>
          </a:p>
          <a:p>
            <a:r>
              <a:rPr lang="en-GB" dirty="0"/>
              <a:t>Microsoft ‘The Trustworthy Computing Security Development Lifecycle’</a:t>
            </a:r>
          </a:p>
          <a:p>
            <a:pPr lvl="1"/>
            <a:r>
              <a:rPr lang="en-GB" dirty="0">
                <a:hlinkClick r:id="rId5"/>
              </a:rPr>
              <a:t>https://msdn.microsoft.com/en-us/library/ms995349.aspx</a:t>
            </a:r>
            <a:r>
              <a:rPr lang="en-GB" dirty="0"/>
              <a:t> </a:t>
            </a:r>
          </a:p>
        </p:txBody>
      </p:sp>
    </p:spTree>
    <p:extLst>
      <p:ext uri="{BB962C8B-B14F-4D97-AF65-F5344CB8AC3E}">
        <p14:creationId xmlns:p14="http://schemas.microsoft.com/office/powerpoint/2010/main" val="75499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Call to Action</a:t>
            </a:r>
          </a:p>
        </p:txBody>
      </p:sp>
      <p:sp>
        <p:nvSpPr>
          <p:cNvPr id="3" name="Content Placeholder 2"/>
          <p:cNvSpPr>
            <a:spLocks noGrp="1"/>
          </p:cNvSpPr>
          <p:nvPr>
            <p:ph idx="1"/>
          </p:nvPr>
        </p:nvSpPr>
        <p:spPr/>
        <p:txBody>
          <a:bodyPr>
            <a:normAutofit lnSpcReduction="10000"/>
          </a:bodyPr>
          <a:lstStyle/>
          <a:p>
            <a:pPr marL="0" indent="0">
              <a:buNone/>
            </a:pPr>
            <a:r>
              <a:rPr lang="en-GB" dirty="0"/>
              <a:t>Black Marble SDLC Consultancy</a:t>
            </a:r>
          </a:p>
          <a:p>
            <a:r>
              <a:rPr lang="en-GB" dirty="0"/>
              <a:t>Bespoke On-site Workshops:</a:t>
            </a:r>
            <a:br>
              <a:rPr lang="en-GB" dirty="0"/>
            </a:br>
            <a:r>
              <a:rPr lang="en-GB" sz="2400" dirty="0"/>
              <a:t>Assess your current situation and needs</a:t>
            </a:r>
            <a:endParaRPr lang="en-GB" dirty="0"/>
          </a:p>
          <a:p>
            <a:r>
              <a:rPr lang="en-GB" dirty="0"/>
              <a:t>Technology Demonstrator:</a:t>
            </a:r>
            <a:br>
              <a:rPr lang="en-GB" dirty="0"/>
            </a:br>
            <a:r>
              <a:rPr lang="en-GB" sz="2400" dirty="0"/>
              <a:t>Deploy the tools for you to use</a:t>
            </a:r>
            <a:endParaRPr lang="en-GB" dirty="0"/>
          </a:p>
          <a:p>
            <a:pPr marL="0" indent="0">
              <a:buNone/>
            </a:pPr>
            <a:endParaRPr lang="en-GB" dirty="0"/>
          </a:p>
          <a:p>
            <a:pPr marL="0" indent="0">
              <a:buNone/>
            </a:pPr>
            <a:r>
              <a:rPr lang="en-GB" dirty="0"/>
              <a:t>Ongoing </a:t>
            </a:r>
            <a:r>
              <a:rPr lang="en-GB" dirty="0" err="1"/>
              <a:t>Consultany</a:t>
            </a:r>
            <a:r>
              <a:rPr lang="en-GB" dirty="0"/>
              <a:t>:</a:t>
            </a:r>
            <a:br>
              <a:rPr lang="en-GB" dirty="0"/>
            </a:br>
            <a:r>
              <a:rPr lang="en-GB" sz="2400" dirty="0"/>
              <a:t>Automate your own projects and build best-practice</a:t>
            </a:r>
          </a:p>
          <a:p>
            <a:endParaRPr lang="en-GB" sz="2400" dirty="0"/>
          </a:p>
          <a:p>
            <a:pPr marL="0" indent="0">
              <a:buNone/>
            </a:pPr>
            <a:r>
              <a:rPr lang="en-GB" sz="2400" i="1" dirty="0"/>
              <a:t>*Length varies based on scale and ALM/DevOps maturity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038" y="153243"/>
            <a:ext cx="3516085" cy="6933357"/>
          </a:xfrm>
          <a:prstGeom prst="rect">
            <a:avLst/>
          </a:prstGeom>
        </p:spPr>
      </p:pic>
    </p:spTree>
    <p:extLst>
      <p:ext uri="{BB962C8B-B14F-4D97-AF65-F5344CB8AC3E}">
        <p14:creationId xmlns:p14="http://schemas.microsoft.com/office/powerpoint/2010/main" val="42186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74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r>
              <a:rPr lang="en-US"/>
              <a:t>The Problem is Software</a:t>
            </a:r>
          </a:p>
        </p:txBody>
      </p:sp>
      <p:sp>
        <p:nvSpPr>
          <p:cNvPr id="3077" name="Rectangle 3"/>
          <p:cNvSpPr>
            <a:spLocks noGrp="1" noChangeArrowheads="1"/>
          </p:cNvSpPr>
          <p:nvPr>
            <p:ph idx="1"/>
          </p:nvPr>
        </p:nvSpPr>
        <p:spPr/>
        <p:txBody>
          <a:bodyPr/>
          <a:lstStyle/>
          <a:p>
            <a:pPr marL="0" indent="0" algn="ctr">
              <a:buNone/>
            </a:pPr>
            <a:r>
              <a:rPr lang="en-US" dirty="0"/>
              <a:t>“</a:t>
            </a:r>
            <a:r>
              <a:rPr lang="en-US" i="1" dirty="0"/>
              <a:t>Malicious hackers don’t create security holes; they simply exploit them. Security holes and vulnerabilities – the real root cause of the problem – are the result of bad software design and implementation.”</a:t>
            </a:r>
          </a:p>
          <a:p>
            <a:endParaRPr lang="en-US" dirty="0"/>
          </a:p>
          <a:p>
            <a:pPr marL="0" indent="0" algn="ctr">
              <a:buNone/>
            </a:pPr>
            <a:r>
              <a:rPr lang="en-US" dirty="0"/>
              <a:t>	</a:t>
            </a:r>
          </a:p>
          <a:p>
            <a:pPr marL="0" indent="0" algn="ctr">
              <a:buNone/>
            </a:pPr>
            <a:endParaRPr lang="en-US" dirty="0"/>
          </a:p>
          <a:p>
            <a:pPr marL="0" indent="0" algn="ctr">
              <a:buNone/>
            </a:pPr>
            <a:r>
              <a:rPr lang="en-US" dirty="0"/>
              <a:t>                                                       John </a:t>
            </a:r>
            <a:r>
              <a:rPr lang="en-US" dirty="0" err="1"/>
              <a:t>Viega</a:t>
            </a:r>
            <a:r>
              <a:rPr lang="en-US" dirty="0"/>
              <a:t> &amp; Gary McGraw</a:t>
            </a:r>
          </a:p>
          <a:p>
            <a:endParaRPr lang="en-US" dirty="0"/>
          </a:p>
        </p:txBody>
      </p:sp>
    </p:spTree>
    <p:extLst>
      <p:ext uri="{BB962C8B-B14F-4D97-AF65-F5344CB8AC3E}">
        <p14:creationId xmlns:p14="http://schemas.microsoft.com/office/powerpoint/2010/main" val="313633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lstStyle/>
          <a:p>
            <a:r>
              <a:rPr lang="en-US"/>
              <a:t>A word from the analysts</a:t>
            </a:r>
            <a:endParaRPr lang="en-US" dirty="0"/>
          </a:p>
        </p:txBody>
      </p:sp>
      <p:sp>
        <p:nvSpPr>
          <p:cNvPr id="263171" name="Rectangle 3"/>
          <p:cNvSpPr>
            <a:spLocks noGrp="1" noChangeArrowheads="1"/>
          </p:cNvSpPr>
          <p:nvPr>
            <p:ph idx="1"/>
          </p:nvPr>
        </p:nvSpPr>
        <p:spPr/>
        <p:txBody>
          <a:bodyPr>
            <a:normAutofit fontScale="70000" lnSpcReduction="20000"/>
          </a:bodyPr>
          <a:lstStyle/>
          <a:p>
            <a:pPr marL="0" indent="0">
              <a:buNone/>
            </a:pPr>
            <a:r>
              <a:rPr lang="en-US" dirty="0"/>
              <a:t>“75 percent of hacks happen at the application” </a:t>
            </a:r>
          </a:p>
          <a:p>
            <a:pPr marL="457200" lvl="1" indent="0">
              <a:buNone/>
            </a:pPr>
            <a:r>
              <a:rPr lang="en-US" sz="1900" dirty="0"/>
              <a:t>Gartner “Security at the Application Level”|</a:t>
            </a:r>
            <a:br>
              <a:rPr lang="en-US" sz="1900" dirty="0"/>
            </a:br>
            <a:endParaRPr lang="en-US" sz="1900" dirty="0"/>
          </a:p>
          <a:p>
            <a:pPr marL="0" indent="0">
              <a:buNone/>
            </a:pPr>
            <a:r>
              <a:rPr lang="en-US" dirty="0"/>
              <a:t>"The conclusion is unavoidable: any notion that security is a matter of simply protecting the network perimeter is hopelessly out of date” </a:t>
            </a:r>
          </a:p>
          <a:p>
            <a:pPr marL="457200" lvl="1" indent="0">
              <a:buNone/>
            </a:pPr>
            <a:r>
              <a:rPr lang="en-US" sz="1900" dirty="0"/>
              <a:t>IDC and Symantec</a:t>
            </a:r>
            <a:br>
              <a:rPr lang="en-US" sz="1900" dirty="0"/>
            </a:br>
            <a:endParaRPr lang="en-US" sz="1900" dirty="0"/>
          </a:p>
          <a:p>
            <a:pPr marL="0" indent="0">
              <a:buNone/>
            </a:pPr>
            <a:r>
              <a:rPr lang="en-US" dirty="0"/>
              <a:t>“If only 50 percent of software vulnerabilities were removed prior to production … costs would be reduced by 75 percent” </a:t>
            </a:r>
          </a:p>
          <a:p>
            <a:pPr marL="457200" lvl="1" indent="0">
              <a:buNone/>
            </a:pPr>
            <a:r>
              <a:rPr lang="en-US" sz="1900" dirty="0"/>
              <a:t>Gartner “Security at the Application Level”</a:t>
            </a:r>
            <a:br>
              <a:rPr lang="en-US" sz="1900" dirty="0"/>
            </a:br>
            <a:endParaRPr lang="en-US" sz="1900" dirty="0"/>
          </a:p>
          <a:p>
            <a:pPr marL="0" indent="0">
              <a:buNone/>
            </a:pPr>
            <a:r>
              <a:rPr lang="en-US" dirty="0"/>
              <a:t>“The battle between hackers and security professionals has moved from the network layer to the Web applications themselves" </a:t>
            </a:r>
          </a:p>
          <a:p>
            <a:pPr marL="457200" lvl="1" indent="0">
              <a:buNone/>
            </a:pPr>
            <a:r>
              <a:rPr lang="en-US" sz="1900" dirty="0"/>
              <a:t>Network World</a:t>
            </a:r>
            <a:br>
              <a:rPr lang="en-US" sz="1900" dirty="0"/>
            </a:br>
            <a:endParaRPr lang="en-US" sz="1900" dirty="0"/>
          </a:p>
          <a:p>
            <a:pPr marL="0" indent="0">
              <a:buNone/>
            </a:pPr>
            <a:r>
              <a:rPr lang="en-US" dirty="0"/>
              <a:t>“64 percent of developers are not confident in their ability to write secure applications” </a:t>
            </a:r>
          </a:p>
          <a:p>
            <a:pPr marL="457200" lvl="1" indent="0">
              <a:buNone/>
            </a:pPr>
            <a:r>
              <a:rPr lang="en-US" sz="1900" dirty="0"/>
              <a:t>Microsoft Developer Research</a:t>
            </a:r>
          </a:p>
        </p:txBody>
      </p:sp>
    </p:spTree>
    <p:extLst>
      <p:ext uri="{BB962C8B-B14F-4D97-AF65-F5344CB8AC3E}">
        <p14:creationId xmlns:p14="http://schemas.microsoft.com/office/powerpoint/2010/main" val="44301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Trauma of Reactive Security</a:t>
            </a:r>
            <a:endParaRPr lang="en-GB" dirty="0"/>
          </a:p>
        </p:txBody>
      </p:sp>
      <p:sp>
        <p:nvSpPr>
          <p:cNvPr id="4" name="Rectangle 2"/>
          <p:cNvSpPr>
            <a:spLocks noChangeArrowheads="1"/>
          </p:cNvSpPr>
          <p:nvPr/>
        </p:nvSpPr>
        <p:spPr bwMode="auto">
          <a:xfrm>
            <a:off x="5020805" y="3341370"/>
            <a:ext cx="2850336" cy="2310690"/>
          </a:xfrm>
          <a:prstGeom prst="rect">
            <a:avLst/>
          </a:prstGeom>
          <a:solidFill>
            <a:srgbClr val="FFCC66"/>
          </a:solidFill>
          <a:ln w="12700">
            <a:noFill/>
            <a:miter lim="800000"/>
            <a:headEnd/>
            <a:tailEnd/>
          </a:ln>
        </p:spPr>
        <p:txBody>
          <a:bodyPr wrap="none" anchor="ctr"/>
          <a:lstStyle/>
          <a:p>
            <a:endParaRPr lang="en-US" sz="1500" dirty="0"/>
          </a:p>
        </p:txBody>
      </p:sp>
      <p:sp>
        <p:nvSpPr>
          <p:cNvPr id="5" name="Rectangle 3"/>
          <p:cNvSpPr>
            <a:spLocks noChangeArrowheads="1"/>
          </p:cNvSpPr>
          <p:nvPr/>
        </p:nvSpPr>
        <p:spPr bwMode="auto">
          <a:xfrm>
            <a:off x="7950500" y="1690688"/>
            <a:ext cx="1642746" cy="3961372"/>
          </a:xfrm>
          <a:prstGeom prst="rect">
            <a:avLst/>
          </a:prstGeom>
          <a:solidFill>
            <a:srgbClr val="FFCC00"/>
          </a:solidFill>
          <a:ln w="12700">
            <a:noFill/>
            <a:miter lim="800000"/>
            <a:headEnd/>
            <a:tailEnd/>
          </a:ln>
        </p:spPr>
        <p:txBody>
          <a:bodyPr wrap="none" anchor="ctr"/>
          <a:lstStyle/>
          <a:p>
            <a:endParaRPr lang="en-US" sz="1500" dirty="0"/>
          </a:p>
        </p:txBody>
      </p:sp>
      <p:sp>
        <p:nvSpPr>
          <p:cNvPr id="6" name="Rectangle 4"/>
          <p:cNvSpPr>
            <a:spLocks noChangeArrowheads="1"/>
          </p:cNvSpPr>
          <p:nvPr/>
        </p:nvSpPr>
        <p:spPr bwMode="auto">
          <a:xfrm>
            <a:off x="2310672" y="4623029"/>
            <a:ext cx="949671" cy="1029031"/>
          </a:xfrm>
          <a:prstGeom prst="rect">
            <a:avLst/>
          </a:prstGeom>
          <a:gradFill rotWithShape="0">
            <a:gsLst>
              <a:gs pos="0">
                <a:srgbClr val="FFFFFF"/>
              </a:gs>
              <a:gs pos="100000">
                <a:srgbClr val="FFED9F"/>
              </a:gs>
            </a:gsLst>
            <a:lin ang="5400000" scaled="1"/>
          </a:gradFill>
          <a:ln w="12700">
            <a:noFill/>
            <a:miter lim="800000"/>
            <a:headEnd/>
            <a:tailEnd/>
          </a:ln>
        </p:spPr>
        <p:txBody>
          <a:bodyPr wrap="none" anchor="ctr"/>
          <a:lstStyle/>
          <a:p>
            <a:endParaRPr lang="en-US" sz="1500" dirty="0"/>
          </a:p>
        </p:txBody>
      </p:sp>
      <p:pic>
        <p:nvPicPr>
          <p:cNvPr id="7" name="Picture 5" descr="arrow1"/>
          <p:cNvPicPr>
            <a:picLocks noChangeAspect="1" noChangeArrowheads="1"/>
          </p:cNvPicPr>
          <p:nvPr/>
        </p:nvPicPr>
        <p:blipFill>
          <a:blip r:embed="rId2" cstate="print"/>
          <a:srcRect/>
          <a:stretch>
            <a:fillRect/>
          </a:stretch>
        </p:blipFill>
        <p:spPr bwMode="auto">
          <a:xfrm>
            <a:off x="2319930" y="5060830"/>
            <a:ext cx="981415" cy="469545"/>
          </a:xfrm>
          <a:prstGeom prst="rect">
            <a:avLst/>
          </a:prstGeom>
          <a:noFill/>
          <a:ln w="9525">
            <a:noFill/>
            <a:miter lim="800000"/>
            <a:headEnd/>
            <a:tailEnd/>
          </a:ln>
        </p:spPr>
      </p:pic>
      <p:sp>
        <p:nvSpPr>
          <p:cNvPr id="8" name="AutoShape 6"/>
          <p:cNvSpPr>
            <a:spLocks noChangeArrowheads="1"/>
          </p:cNvSpPr>
          <p:nvPr/>
        </p:nvSpPr>
        <p:spPr bwMode="auto">
          <a:xfrm>
            <a:off x="2329189" y="5017183"/>
            <a:ext cx="960252" cy="435155"/>
          </a:xfrm>
          <a:prstGeom prst="leftRightArrow">
            <a:avLst>
              <a:gd name="adj1" fmla="val 50000"/>
              <a:gd name="adj2" fmla="val 44134"/>
            </a:avLst>
          </a:prstGeom>
          <a:noFill/>
          <a:ln w="9525">
            <a:noFill/>
            <a:miter lim="800000"/>
            <a:headEnd/>
            <a:tailEnd/>
          </a:ln>
        </p:spPr>
        <p:txBody>
          <a:bodyPr wrap="none" anchor="ctr"/>
          <a:lstStyle/>
          <a:p>
            <a:r>
              <a:rPr lang="en-US" altLang="en-US" sz="1333" b="1" dirty="0">
                <a:solidFill>
                  <a:srgbClr val="FFFF00"/>
                </a:solidFill>
                <a:latin typeface="ITC Officina Sans Book"/>
              </a:rPr>
              <a:t>Design</a:t>
            </a:r>
          </a:p>
        </p:txBody>
      </p:sp>
      <p:sp>
        <p:nvSpPr>
          <p:cNvPr id="9" name="Rectangle 7"/>
          <p:cNvSpPr>
            <a:spLocks noChangeArrowheads="1"/>
          </p:cNvSpPr>
          <p:nvPr/>
        </p:nvSpPr>
        <p:spPr bwMode="auto">
          <a:xfrm>
            <a:off x="3319862" y="4306913"/>
            <a:ext cx="1622906" cy="1345147"/>
          </a:xfrm>
          <a:prstGeom prst="rect">
            <a:avLst/>
          </a:prstGeom>
          <a:solidFill>
            <a:srgbClr val="FFFF66"/>
          </a:solidFill>
          <a:ln w="12700">
            <a:noFill/>
            <a:miter lim="800000"/>
            <a:headEnd/>
            <a:tailEnd/>
          </a:ln>
        </p:spPr>
        <p:txBody>
          <a:bodyPr wrap="none" anchor="ctr"/>
          <a:lstStyle/>
          <a:p>
            <a:endParaRPr lang="en-US" sz="1500" dirty="0"/>
          </a:p>
        </p:txBody>
      </p:sp>
      <p:pic>
        <p:nvPicPr>
          <p:cNvPr id="10" name="Picture 8" descr="red_curved_arrow"/>
          <p:cNvPicPr>
            <a:picLocks noChangeAspect="1" noChangeArrowheads="1"/>
          </p:cNvPicPr>
          <p:nvPr/>
        </p:nvPicPr>
        <p:blipFill>
          <a:blip r:embed="rId3" cstate="print"/>
          <a:srcRect/>
          <a:stretch>
            <a:fillRect/>
          </a:stretch>
        </p:blipFill>
        <p:spPr bwMode="auto">
          <a:xfrm>
            <a:off x="2978615" y="2135103"/>
            <a:ext cx="5966527" cy="3067252"/>
          </a:xfrm>
          <a:prstGeom prst="rect">
            <a:avLst/>
          </a:prstGeom>
          <a:noFill/>
          <a:ln w="9525">
            <a:noFill/>
            <a:miter lim="800000"/>
            <a:headEnd/>
            <a:tailEnd/>
          </a:ln>
        </p:spPr>
      </p:pic>
      <p:sp>
        <p:nvSpPr>
          <p:cNvPr id="11" name="Rectangle 9"/>
          <p:cNvSpPr>
            <a:spLocks noChangeArrowheads="1"/>
          </p:cNvSpPr>
          <p:nvPr/>
        </p:nvSpPr>
        <p:spPr bwMode="auto">
          <a:xfrm>
            <a:off x="2371514" y="4309558"/>
            <a:ext cx="862375" cy="316117"/>
          </a:xfrm>
          <a:prstGeom prst="rect">
            <a:avLst/>
          </a:prstGeom>
          <a:noFill/>
          <a:ln w="9525">
            <a:noFill/>
            <a:miter lim="800000"/>
            <a:headEnd/>
            <a:tailEnd/>
          </a:ln>
        </p:spPr>
        <p:txBody>
          <a:bodyPr/>
          <a:lstStyle/>
          <a:p>
            <a:pPr>
              <a:spcBef>
                <a:spcPct val="55000"/>
              </a:spcBef>
              <a:buClr>
                <a:srgbClr val="FF9900"/>
              </a:buClr>
              <a:buFont typeface="Wingdings" pitchFamily="2" charset="2"/>
              <a:buNone/>
            </a:pPr>
            <a:r>
              <a:rPr lang="en-US" altLang="en-US" sz="1333" b="1" dirty="0"/>
              <a:t>1 X</a:t>
            </a:r>
          </a:p>
        </p:txBody>
      </p:sp>
      <p:pic>
        <p:nvPicPr>
          <p:cNvPr id="12" name="Picture 10" descr="arrow2"/>
          <p:cNvPicPr>
            <a:picLocks noChangeAspect="1" noChangeArrowheads="1"/>
          </p:cNvPicPr>
          <p:nvPr/>
        </p:nvPicPr>
        <p:blipFill>
          <a:blip r:embed="rId4" cstate="print"/>
          <a:srcRect/>
          <a:stretch>
            <a:fillRect/>
          </a:stretch>
        </p:blipFill>
        <p:spPr bwMode="auto">
          <a:xfrm>
            <a:off x="3300023" y="5060830"/>
            <a:ext cx="1706233" cy="469545"/>
          </a:xfrm>
          <a:prstGeom prst="rect">
            <a:avLst/>
          </a:prstGeom>
          <a:noFill/>
          <a:ln w="9525">
            <a:noFill/>
            <a:miter lim="800000"/>
            <a:headEnd/>
            <a:tailEnd/>
          </a:ln>
        </p:spPr>
      </p:pic>
      <p:sp>
        <p:nvSpPr>
          <p:cNvPr id="13" name="AutoShape 11"/>
          <p:cNvSpPr>
            <a:spLocks noChangeArrowheads="1"/>
          </p:cNvSpPr>
          <p:nvPr/>
        </p:nvSpPr>
        <p:spPr bwMode="auto">
          <a:xfrm>
            <a:off x="3301345" y="5017183"/>
            <a:ext cx="1702266" cy="435155"/>
          </a:xfrm>
          <a:prstGeom prst="leftRightArrow">
            <a:avLst>
              <a:gd name="adj1" fmla="val 50000"/>
              <a:gd name="adj2" fmla="val 78237"/>
            </a:avLst>
          </a:prstGeom>
          <a:noFill/>
          <a:ln w="9525">
            <a:noFill/>
            <a:miter lim="800000"/>
            <a:headEnd/>
            <a:tailEnd/>
          </a:ln>
        </p:spPr>
        <p:txBody>
          <a:bodyPr wrap="none" anchor="ctr"/>
          <a:lstStyle/>
          <a:p>
            <a:r>
              <a:rPr lang="en-US" altLang="en-US" sz="1333" b="1" dirty="0">
                <a:solidFill>
                  <a:srgbClr val="FFFF00"/>
                </a:solidFill>
                <a:latin typeface="ITC Officina Sans Book"/>
              </a:rPr>
              <a:t>Development</a:t>
            </a:r>
          </a:p>
        </p:txBody>
      </p:sp>
      <p:sp>
        <p:nvSpPr>
          <p:cNvPr id="14" name="Rectangle 12"/>
          <p:cNvSpPr>
            <a:spLocks noChangeArrowheads="1"/>
          </p:cNvSpPr>
          <p:nvPr/>
        </p:nvSpPr>
        <p:spPr bwMode="auto">
          <a:xfrm>
            <a:off x="3538101" y="4302320"/>
            <a:ext cx="1179814" cy="461537"/>
          </a:xfrm>
          <a:prstGeom prst="rect">
            <a:avLst/>
          </a:prstGeom>
          <a:noFill/>
          <a:ln w="9525">
            <a:noFill/>
            <a:miter lim="800000"/>
            <a:headEnd/>
            <a:tailEnd/>
          </a:ln>
        </p:spPr>
        <p:txBody>
          <a:bodyPr anchor="ctr">
            <a:spAutoFit/>
          </a:bodyPr>
          <a:lstStyle/>
          <a:p>
            <a:pPr>
              <a:lnSpc>
                <a:spcPct val="90000"/>
              </a:lnSpc>
            </a:pPr>
            <a:r>
              <a:rPr lang="en-US" altLang="en-US" sz="1333" b="1" dirty="0">
                <a:solidFill>
                  <a:srgbClr val="000000"/>
                </a:solidFill>
              </a:rPr>
              <a:t>Static Analysis</a:t>
            </a:r>
          </a:p>
        </p:txBody>
      </p:sp>
      <p:sp>
        <p:nvSpPr>
          <p:cNvPr id="15" name="Rectangle 13"/>
          <p:cNvSpPr>
            <a:spLocks noChangeArrowheads="1"/>
          </p:cNvSpPr>
          <p:nvPr/>
        </p:nvSpPr>
        <p:spPr bwMode="auto">
          <a:xfrm>
            <a:off x="3613492" y="4039735"/>
            <a:ext cx="1070034" cy="316117"/>
          </a:xfrm>
          <a:prstGeom prst="rect">
            <a:avLst/>
          </a:prstGeom>
          <a:noFill/>
          <a:ln w="9525">
            <a:noFill/>
            <a:miter lim="800000"/>
            <a:headEnd/>
            <a:tailEnd/>
          </a:ln>
        </p:spPr>
        <p:txBody>
          <a:bodyPr/>
          <a:lstStyle/>
          <a:p>
            <a:pPr>
              <a:spcBef>
                <a:spcPct val="55000"/>
              </a:spcBef>
              <a:buClr>
                <a:srgbClr val="FF9900"/>
              </a:buClr>
              <a:buFont typeface="Wingdings" pitchFamily="2" charset="2"/>
              <a:buNone/>
            </a:pPr>
            <a:r>
              <a:rPr lang="en-US" altLang="en-US" sz="1333" b="1" dirty="0"/>
              <a:t> 6.5X</a:t>
            </a:r>
          </a:p>
        </p:txBody>
      </p:sp>
      <p:pic>
        <p:nvPicPr>
          <p:cNvPr id="16" name="Picture 14" descr="arrow3"/>
          <p:cNvPicPr>
            <a:picLocks noChangeAspect="1" noChangeArrowheads="1"/>
          </p:cNvPicPr>
          <p:nvPr/>
        </p:nvPicPr>
        <p:blipFill>
          <a:blip r:embed="rId5" cstate="print"/>
          <a:srcRect/>
          <a:stretch>
            <a:fillRect/>
          </a:stretch>
        </p:blipFill>
        <p:spPr bwMode="auto">
          <a:xfrm>
            <a:off x="5024773" y="5060830"/>
            <a:ext cx="2905887" cy="469545"/>
          </a:xfrm>
          <a:prstGeom prst="rect">
            <a:avLst/>
          </a:prstGeom>
          <a:noFill/>
          <a:ln w="9525">
            <a:noFill/>
            <a:miter lim="800000"/>
            <a:headEnd/>
            <a:tailEnd/>
          </a:ln>
        </p:spPr>
      </p:pic>
      <p:sp>
        <p:nvSpPr>
          <p:cNvPr id="17" name="AutoShape 15"/>
          <p:cNvSpPr>
            <a:spLocks noChangeArrowheads="1"/>
          </p:cNvSpPr>
          <p:nvPr/>
        </p:nvSpPr>
        <p:spPr bwMode="auto">
          <a:xfrm>
            <a:off x="5048581" y="5018504"/>
            <a:ext cx="2858271" cy="433833"/>
          </a:xfrm>
          <a:prstGeom prst="leftRightArrow">
            <a:avLst>
              <a:gd name="adj1" fmla="val 50000"/>
              <a:gd name="adj2" fmla="val 131768"/>
            </a:avLst>
          </a:prstGeom>
          <a:noFill/>
          <a:ln w="9525">
            <a:noFill/>
            <a:miter lim="800000"/>
            <a:headEnd/>
            <a:tailEnd/>
          </a:ln>
        </p:spPr>
        <p:txBody>
          <a:bodyPr wrap="none" anchor="ctr"/>
          <a:lstStyle/>
          <a:p>
            <a:pPr algn="ctr"/>
            <a:r>
              <a:rPr lang="en-US" altLang="en-US" sz="1333" b="1" dirty="0">
                <a:solidFill>
                  <a:srgbClr val="FFFF00"/>
                </a:solidFill>
                <a:latin typeface="ITC Officina Sans Book"/>
              </a:rPr>
              <a:t>Testing</a:t>
            </a:r>
          </a:p>
        </p:txBody>
      </p:sp>
      <p:sp>
        <p:nvSpPr>
          <p:cNvPr id="18" name="Rectangle 16"/>
          <p:cNvSpPr>
            <a:spLocks noChangeArrowheads="1"/>
          </p:cNvSpPr>
          <p:nvPr/>
        </p:nvSpPr>
        <p:spPr bwMode="auto">
          <a:xfrm>
            <a:off x="5482415" y="3894315"/>
            <a:ext cx="1502543" cy="461537"/>
          </a:xfrm>
          <a:prstGeom prst="rect">
            <a:avLst/>
          </a:prstGeom>
          <a:noFill/>
          <a:ln w="9525">
            <a:noFill/>
            <a:miter lim="800000"/>
            <a:headEnd/>
            <a:tailEnd/>
          </a:ln>
        </p:spPr>
        <p:txBody>
          <a:bodyPr anchor="ctr">
            <a:spAutoFit/>
          </a:bodyPr>
          <a:lstStyle/>
          <a:p>
            <a:pPr>
              <a:lnSpc>
                <a:spcPct val="90000"/>
              </a:lnSpc>
            </a:pPr>
            <a:r>
              <a:rPr lang="en-US" altLang="en-US" sz="1333" b="1" dirty="0">
                <a:solidFill>
                  <a:srgbClr val="000000"/>
                </a:solidFill>
              </a:rPr>
              <a:t>Integration Testing</a:t>
            </a:r>
          </a:p>
        </p:txBody>
      </p:sp>
      <p:sp>
        <p:nvSpPr>
          <p:cNvPr id="19" name="Rectangle 17"/>
          <p:cNvSpPr>
            <a:spLocks noChangeArrowheads="1"/>
          </p:cNvSpPr>
          <p:nvPr/>
        </p:nvSpPr>
        <p:spPr bwMode="auto">
          <a:xfrm>
            <a:off x="5772076" y="3332809"/>
            <a:ext cx="1911246" cy="461537"/>
          </a:xfrm>
          <a:prstGeom prst="rect">
            <a:avLst/>
          </a:prstGeom>
          <a:noFill/>
          <a:ln w="9525">
            <a:noFill/>
            <a:miter lim="800000"/>
            <a:headEnd/>
            <a:tailEnd/>
          </a:ln>
        </p:spPr>
        <p:txBody>
          <a:bodyPr anchor="ctr">
            <a:spAutoFit/>
          </a:bodyPr>
          <a:lstStyle/>
          <a:p>
            <a:pPr>
              <a:lnSpc>
                <a:spcPct val="90000"/>
              </a:lnSpc>
            </a:pPr>
            <a:r>
              <a:rPr lang="en-US" altLang="en-US" sz="1333" b="1" dirty="0">
                <a:solidFill>
                  <a:srgbClr val="000000"/>
                </a:solidFill>
              </a:rPr>
              <a:t>System/Acceptance</a:t>
            </a:r>
          </a:p>
          <a:p>
            <a:pPr>
              <a:lnSpc>
                <a:spcPct val="90000"/>
              </a:lnSpc>
            </a:pPr>
            <a:r>
              <a:rPr lang="en-US" altLang="en-US" sz="1333" b="1" dirty="0">
                <a:solidFill>
                  <a:srgbClr val="000000"/>
                </a:solidFill>
              </a:rPr>
              <a:t> Testing</a:t>
            </a:r>
          </a:p>
        </p:txBody>
      </p:sp>
      <p:sp>
        <p:nvSpPr>
          <p:cNvPr id="20" name="Rectangle 18"/>
          <p:cNvSpPr>
            <a:spLocks noChangeArrowheads="1"/>
          </p:cNvSpPr>
          <p:nvPr/>
        </p:nvSpPr>
        <p:spPr bwMode="auto">
          <a:xfrm>
            <a:off x="5899052" y="3087419"/>
            <a:ext cx="1347793" cy="316117"/>
          </a:xfrm>
          <a:prstGeom prst="rect">
            <a:avLst/>
          </a:prstGeom>
          <a:noFill/>
          <a:ln w="9525">
            <a:noFill/>
            <a:miter lim="800000"/>
            <a:headEnd/>
            <a:tailEnd/>
          </a:ln>
        </p:spPr>
        <p:txBody>
          <a:bodyPr/>
          <a:lstStyle/>
          <a:p>
            <a:pPr>
              <a:spcBef>
                <a:spcPct val="55000"/>
              </a:spcBef>
              <a:buClr>
                <a:srgbClr val="FF9900"/>
              </a:buClr>
              <a:buFont typeface="Wingdings" pitchFamily="2" charset="2"/>
              <a:buNone/>
            </a:pPr>
            <a:r>
              <a:rPr lang="en-US" altLang="en-US" sz="1333" b="1" dirty="0"/>
              <a:t>15X</a:t>
            </a:r>
          </a:p>
        </p:txBody>
      </p:sp>
      <p:pic>
        <p:nvPicPr>
          <p:cNvPr id="21" name="Picture 19" descr="arrow4"/>
          <p:cNvPicPr>
            <a:picLocks noChangeAspect="1" noChangeArrowheads="1"/>
          </p:cNvPicPr>
          <p:nvPr/>
        </p:nvPicPr>
        <p:blipFill>
          <a:blip r:embed="rId6" cstate="print"/>
          <a:srcRect/>
          <a:stretch>
            <a:fillRect/>
          </a:stretch>
        </p:blipFill>
        <p:spPr bwMode="auto">
          <a:xfrm>
            <a:off x="7938596" y="5059508"/>
            <a:ext cx="1706233" cy="469544"/>
          </a:xfrm>
          <a:prstGeom prst="rect">
            <a:avLst/>
          </a:prstGeom>
          <a:noFill/>
          <a:ln w="9525">
            <a:noFill/>
            <a:miter lim="800000"/>
            <a:headEnd/>
            <a:tailEnd/>
          </a:ln>
        </p:spPr>
      </p:pic>
      <p:sp>
        <p:nvSpPr>
          <p:cNvPr id="22" name="AutoShape 20"/>
          <p:cNvSpPr>
            <a:spLocks noChangeArrowheads="1"/>
          </p:cNvSpPr>
          <p:nvPr/>
        </p:nvSpPr>
        <p:spPr bwMode="auto">
          <a:xfrm>
            <a:off x="7933305" y="5018504"/>
            <a:ext cx="1715492" cy="433833"/>
          </a:xfrm>
          <a:prstGeom prst="leftRightArrow">
            <a:avLst>
              <a:gd name="adj1" fmla="val 50000"/>
              <a:gd name="adj2" fmla="val 79085"/>
            </a:avLst>
          </a:prstGeom>
          <a:noFill/>
          <a:ln w="9525">
            <a:noFill/>
            <a:miter lim="800000"/>
            <a:headEnd/>
            <a:tailEnd/>
          </a:ln>
        </p:spPr>
        <p:txBody>
          <a:bodyPr wrap="none" anchor="ctr"/>
          <a:lstStyle/>
          <a:p>
            <a:pPr algn="ctr"/>
            <a:r>
              <a:rPr lang="en-US" altLang="en-US" sz="1333" b="1" dirty="0">
                <a:solidFill>
                  <a:srgbClr val="FFFF00"/>
                </a:solidFill>
                <a:latin typeface="ITC Officina Sans Book"/>
              </a:rPr>
              <a:t>Deployment</a:t>
            </a:r>
          </a:p>
        </p:txBody>
      </p:sp>
      <p:sp>
        <p:nvSpPr>
          <p:cNvPr id="23" name="Rectangle 21"/>
          <p:cNvSpPr>
            <a:spLocks noChangeArrowheads="1"/>
          </p:cNvSpPr>
          <p:nvPr/>
        </p:nvSpPr>
        <p:spPr bwMode="auto">
          <a:xfrm>
            <a:off x="8269261" y="1745615"/>
            <a:ext cx="1502543" cy="461537"/>
          </a:xfrm>
          <a:prstGeom prst="rect">
            <a:avLst/>
          </a:prstGeom>
          <a:noFill/>
          <a:ln w="9525">
            <a:noFill/>
            <a:miter lim="800000"/>
            <a:headEnd/>
            <a:tailEnd/>
          </a:ln>
        </p:spPr>
        <p:txBody>
          <a:bodyPr anchor="ctr">
            <a:spAutoFit/>
          </a:bodyPr>
          <a:lstStyle/>
          <a:p>
            <a:pPr>
              <a:lnSpc>
                <a:spcPct val="90000"/>
              </a:lnSpc>
            </a:pPr>
            <a:r>
              <a:rPr lang="en-US" altLang="en-US" sz="1333" b="1" dirty="0">
                <a:solidFill>
                  <a:srgbClr val="000000"/>
                </a:solidFill>
              </a:rPr>
              <a:t>Customers</a:t>
            </a:r>
          </a:p>
          <a:p>
            <a:pPr>
              <a:lnSpc>
                <a:spcPct val="90000"/>
              </a:lnSpc>
            </a:pPr>
            <a:r>
              <a:rPr lang="en-US" altLang="en-US" sz="1333" b="1" dirty="0">
                <a:solidFill>
                  <a:srgbClr val="000000"/>
                </a:solidFill>
              </a:rPr>
              <a:t> In the Field</a:t>
            </a:r>
          </a:p>
        </p:txBody>
      </p:sp>
      <p:sp>
        <p:nvSpPr>
          <p:cNvPr id="24" name="Rectangle 22"/>
          <p:cNvSpPr>
            <a:spLocks noChangeArrowheads="1"/>
          </p:cNvSpPr>
          <p:nvPr/>
        </p:nvSpPr>
        <p:spPr bwMode="auto">
          <a:xfrm>
            <a:off x="8463691" y="1362668"/>
            <a:ext cx="1308113" cy="316117"/>
          </a:xfrm>
          <a:prstGeom prst="rect">
            <a:avLst/>
          </a:prstGeom>
          <a:noFill/>
          <a:ln w="9525">
            <a:noFill/>
            <a:miter lim="800000"/>
            <a:headEnd/>
            <a:tailEnd/>
          </a:ln>
        </p:spPr>
        <p:txBody>
          <a:bodyPr/>
          <a:lstStyle/>
          <a:p>
            <a:pPr>
              <a:spcBef>
                <a:spcPct val="55000"/>
              </a:spcBef>
              <a:buClr>
                <a:srgbClr val="FF9900"/>
              </a:buClr>
              <a:buFont typeface="Wingdings" pitchFamily="2" charset="2"/>
              <a:buNone/>
            </a:pPr>
            <a:r>
              <a:rPr lang="en-US" altLang="en-US" sz="1333" b="1" dirty="0"/>
              <a:t>100X</a:t>
            </a:r>
          </a:p>
        </p:txBody>
      </p:sp>
      <p:sp>
        <p:nvSpPr>
          <p:cNvPr id="25" name="Rectangle 24"/>
          <p:cNvSpPr txBox="1">
            <a:spLocks noChangeArrowheads="1"/>
          </p:cNvSpPr>
          <p:nvPr/>
        </p:nvSpPr>
        <p:spPr>
          <a:xfrm>
            <a:off x="1137469" y="2117943"/>
            <a:ext cx="4952045" cy="1693007"/>
          </a:xfrm>
          <a:prstGeom prst="rect">
            <a:avLst/>
          </a:prstGeom>
        </p:spPr>
        <p:txBody>
          <a:bodyPr>
            <a:normAutofit/>
          </a:bodyPr>
          <a:lstStyle/>
          <a:p>
            <a:pPr marL="285704" indent="-285704" eaLnBrk="0" hangingPunct="0">
              <a:spcBef>
                <a:spcPts val="417"/>
              </a:spcBef>
              <a:spcAft>
                <a:spcPts val="417"/>
              </a:spcAft>
              <a:defRPr/>
            </a:pPr>
            <a:r>
              <a:rPr kumimoji="1" lang="en-US" sz="2000" dirty="0">
                <a:cs typeface="Arial" charset="0"/>
              </a:rPr>
              <a:t>	 </a:t>
            </a:r>
            <a:r>
              <a:rPr kumimoji="1" lang="en-US" sz="2000" dirty="0">
                <a:latin typeface="Verdana"/>
                <a:cs typeface="Arial" charset="0"/>
              </a:rPr>
              <a:t>…</a:t>
            </a:r>
            <a:r>
              <a:rPr kumimoji="1" lang="en-US" sz="2000" dirty="0">
                <a:cs typeface="Arial" charset="0"/>
              </a:rPr>
              <a:t> the cost of </a:t>
            </a:r>
            <a:r>
              <a:rPr kumimoji="1" lang="en-US" sz="2000" dirty="0">
                <a:solidFill>
                  <a:srgbClr val="FF0000"/>
                </a:solidFill>
                <a:cs typeface="Arial" charset="0"/>
              </a:rPr>
              <a:t>fixing defects </a:t>
            </a:r>
            <a:r>
              <a:rPr kumimoji="1" lang="en-US" sz="2000" dirty="0">
                <a:cs typeface="Arial" charset="0"/>
              </a:rPr>
              <a:t>after deployment is almost fifteen times greater than detecting and eliminating them during development</a:t>
            </a:r>
            <a:endParaRPr kumimoji="1" lang="en-US" altLang="en-US" sz="2000" dirty="0">
              <a:cs typeface="Arial" charset="0"/>
            </a:endParaRPr>
          </a:p>
        </p:txBody>
      </p:sp>
      <p:sp>
        <p:nvSpPr>
          <p:cNvPr id="26" name="Text Box 25"/>
          <p:cNvSpPr txBox="1">
            <a:spLocks noChangeArrowheads="1"/>
          </p:cNvSpPr>
          <p:nvPr/>
        </p:nvSpPr>
        <p:spPr bwMode="auto">
          <a:xfrm>
            <a:off x="2333156" y="5691740"/>
            <a:ext cx="2712602" cy="246221"/>
          </a:xfrm>
          <a:prstGeom prst="rect">
            <a:avLst/>
          </a:prstGeom>
          <a:noFill/>
          <a:ln w="9525">
            <a:noFill/>
            <a:miter lim="800000"/>
            <a:headEnd/>
            <a:tailEnd/>
          </a:ln>
        </p:spPr>
        <p:txBody>
          <a:bodyPr wrap="none">
            <a:spAutoFit/>
          </a:bodyPr>
          <a:lstStyle/>
          <a:p>
            <a:r>
              <a:rPr lang="en-US" sz="1000" dirty="0">
                <a:latin typeface="Times New Roman" pitchFamily="18" charset="0"/>
              </a:rPr>
              <a:t>Source  IDC and IBM Systems Sciences Institute</a:t>
            </a:r>
          </a:p>
        </p:txBody>
      </p:sp>
    </p:spTree>
    <p:extLst>
      <p:ext uri="{BB962C8B-B14F-4D97-AF65-F5344CB8AC3E}">
        <p14:creationId xmlns:p14="http://schemas.microsoft.com/office/powerpoint/2010/main" val="264543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9D9F19C4-7BC1-4A20-AA98-ECE44FC7D928}" vid="{80781084-4F38-4D53-A07A-9CC4B4AD059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ct:contentTypeSchema xmlns:ct="http://schemas.microsoft.com/office/2006/metadata/contentType" xmlns:ma="http://schemas.microsoft.com/office/2006/metadata/properties/metaAttributes" ct:_="" ma:_="" ma:contentTypeName="Black Marble Document" ma:contentTypeID="0x010100AED4198795C7FE49B29C2076BD071E1900A7AA4E8FBE434C40BA00AE0463BD11C8" ma:contentTypeVersion="32" ma:contentTypeDescription="" ma:contentTypeScope="" ma:versionID="72d5146dd876cc8968822c20f08b1111">
  <xsd:schema xmlns:xsd="http://www.w3.org/2001/XMLSchema" xmlns:xs="http://www.w3.org/2001/XMLSchema" xmlns:p="http://schemas.microsoft.com/office/2006/metadata/properties" xmlns:ns2="e9d2523a-f6c8-4b58-93c0-559fd1563d05" targetNamespace="http://schemas.microsoft.com/office/2006/metadata/properties" ma:root="true" ma:fieldsID="031294f3b8784076fe333b9cee4d1308"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readOnly="false" ma:default="" ma:fieldId="{b1cc6830-00e5-4dd2-9223-0264e51d5ab3}"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E5C231-F84E-40AB-853E-A10ACDAA9762}">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purl.org/dc/terms/"/>
    <ds:schemaRef ds:uri="e9d2523a-f6c8-4b58-93c0-559fd1563d05"/>
    <ds:schemaRef ds:uri="http://www.w3.org/XML/1998/namespace"/>
  </ds:schemaRefs>
</ds:datastoreItem>
</file>

<file path=customXml/itemProps2.xml><?xml version="1.0" encoding="utf-8"?>
<ds:datastoreItem xmlns:ds="http://schemas.openxmlformats.org/officeDocument/2006/customXml" ds:itemID="{3B424387-10AA-47E4-916A-4A41BA3B62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D0ABE3-E1E0-4685-B629-89459358F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Marble PowerPoint</Template>
  <TotalTime>1523</TotalTime>
  <Words>3276</Words>
  <Application>Microsoft Office PowerPoint</Application>
  <PresentationFormat>Widescreen</PresentationFormat>
  <Paragraphs>619</Paragraphs>
  <Slides>66</Slides>
  <Notes>52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Calibri</vt:lpstr>
      <vt:lpstr>ITC Officina Sans Book</vt:lpstr>
      <vt:lpstr>Segoe UI</vt:lpstr>
      <vt:lpstr>Segoe UI Light</vt:lpstr>
      <vt:lpstr>Segoe UI Semibold</vt:lpstr>
      <vt:lpstr>Times New Roman</vt:lpstr>
      <vt:lpstr>Trebuchet MS</vt:lpstr>
      <vt:lpstr>Verdana</vt:lpstr>
      <vt:lpstr>Wingdings</vt:lpstr>
      <vt:lpstr>Office Theme</vt:lpstr>
      <vt:lpstr>Managing Security Risk and Technical Debt</vt:lpstr>
      <vt:lpstr>The Why?</vt:lpstr>
      <vt:lpstr>The Threat Landscape</vt:lpstr>
      <vt:lpstr>Evolving Threats</vt:lpstr>
      <vt:lpstr>The What?</vt:lpstr>
      <vt:lpstr>How does IT secure the Business?</vt:lpstr>
      <vt:lpstr>The Problem is Software</vt:lpstr>
      <vt:lpstr>A word from the analysts</vt:lpstr>
      <vt:lpstr>Trauma of Reactive Security</vt:lpstr>
      <vt:lpstr>Cybersecurity Economics</vt:lpstr>
      <vt:lpstr>Ok So Why is Software Security poor?</vt:lpstr>
      <vt:lpstr>The What ? Theory - Summary</vt:lpstr>
      <vt:lpstr>The What?</vt:lpstr>
      <vt:lpstr>Security Sins</vt:lpstr>
      <vt:lpstr>Sin 1 : Buffer Overruns</vt:lpstr>
      <vt:lpstr>Common Buffer Overflow Myths</vt:lpstr>
      <vt:lpstr>Sin 4 : SQL Injection</vt:lpstr>
      <vt:lpstr>Common SQL Injection Myths</vt:lpstr>
      <vt:lpstr>Preventing SQL Injection </vt:lpstr>
      <vt:lpstr>Sin 7 : Cross Site Scripting</vt:lpstr>
      <vt:lpstr>Type 1: Non-Persistent Cross-Site Scripting</vt:lpstr>
      <vt:lpstr>Type 2: Persistent Cross-Site Scripting</vt:lpstr>
      <vt:lpstr>Common Cross-Site Scripting Myths</vt:lpstr>
      <vt:lpstr>Sin 13 : Information Leakage</vt:lpstr>
      <vt:lpstr>How?</vt:lpstr>
      <vt:lpstr>Terms</vt:lpstr>
      <vt:lpstr>Threat Modeling In a Nutshell</vt:lpstr>
      <vt:lpstr>STRIDE Threat Types</vt:lpstr>
      <vt:lpstr>Threat Modeling Illustrated</vt:lpstr>
      <vt:lpstr>Use DREAD to Prioritise Threats</vt:lpstr>
      <vt:lpstr>How? Threat Modelling - Summary</vt:lpstr>
      <vt:lpstr>How?</vt:lpstr>
      <vt:lpstr>Mitigations</vt:lpstr>
      <vt:lpstr>Examples of Standard Mitigations </vt:lpstr>
      <vt:lpstr>Attack Surface Reduction</vt:lpstr>
      <vt:lpstr>Defense In Depth</vt:lpstr>
      <vt:lpstr>Least Privilege</vt:lpstr>
      <vt:lpstr>Secure Defaults</vt:lpstr>
      <vt:lpstr>Input Validation Tips</vt:lpstr>
      <vt:lpstr>Compiler Defenses</vt:lpstr>
      <vt:lpstr>Banned APIs</vt:lpstr>
      <vt:lpstr>Not All Cryptographic Standards Are Safe!</vt:lpstr>
      <vt:lpstr>How?</vt:lpstr>
      <vt:lpstr>Functional Testing vs. Secure Testing</vt:lpstr>
      <vt:lpstr>How Experts view Secure Testing</vt:lpstr>
      <vt:lpstr>Security Testing Tips</vt:lpstr>
      <vt:lpstr>Penetration Testing</vt:lpstr>
      <vt:lpstr>Code Review</vt:lpstr>
      <vt:lpstr>PowerPoint Presentation</vt:lpstr>
      <vt:lpstr>Release Management</vt:lpstr>
      <vt:lpstr>Incident Response</vt:lpstr>
      <vt:lpstr>Implementing SDL in VSTS</vt:lpstr>
      <vt:lpstr>Is there a TFS SDL Template?</vt:lpstr>
      <vt:lpstr>The first layer - Visual Studio</vt:lpstr>
      <vt:lpstr>The second layer – VSTS/TFS</vt:lpstr>
      <vt:lpstr>Introducing SonarQube</vt:lpstr>
      <vt:lpstr>PowerPoint Presentation</vt:lpstr>
      <vt:lpstr>PowerPoint Presentation</vt:lpstr>
      <vt:lpstr>PowerPoint Presentation</vt:lpstr>
      <vt:lpstr>PowerPoint Presentation</vt:lpstr>
      <vt:lpstr>Whatever your process you need to test it</vt:lpstr>
      <vt:lpstr>Summary</vt:lpstr>
      <vt:lpstr>Books to read</vt:lpstr>
      <vt:lpstr>Resources</vt:lpstr>
      <vt:lpstr>Call to Action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Fennell</dc:creator>
  <cp:lastModifiedBy>Richard Fennell</cp:lastModifiedBy>
  <cp:revision>11</cp:revision>
  <dcterms:created xsi:type="dcterms:W3CDTF">2017-02-20T13:23:06Z</dcterms:created>
  <dcterms:modified xsi:type="dcterms:W3CDTF">2017-03-07T11:04:05Z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0x010100AED4198795C7FE49B29C2076BD071E1900A7AA4E8FBE434C40BA00AE0463BD11C8</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